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274" r:id="rId3"/>
    <p:sldId id="275" r:id="rId4"/>
    <p:sldId id="278" r:id="rId5"/>
    <p:sldId id="287" r:id="rId6"/>
    <p:sldId id="305" r:id="rId7"/>
    <p:sldId id="306" r:id="rId8"/>
    <p:sldId id="488" r:id="rId9"/>
    <p:sldId id="299" r:id="rId10"/>
    <p:sldId id="486" r:id="rId11"/>
    <p:sldId id="484" r:id="rId12"/>
    <p:sldId id="481" r:id="rId13"/>
    <p:sldId id="479" r:id="rId14"/>
    <p:sldId id="282" r:id="rId15"/>
    <p:sldId id="261" r:id="rId16"/>
    <p:sldId id="496" r:id="rId17"/>
    <p:sldId id="262" r:id="rId18"/>
    <p:sldId id="322" r:id="rId19"/>
    <p:sldId id="497" r:id="rId20"/>
    <p:sldId id="395" r:id="rId21"/>
    <p:sldId id="270" r:id="rId22"/>
    <p:sldId id="498"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74" y="0"/>
            <a:ext cx="2945659" cy="496332"/>
          </a:xfrm>
          <a:prstGeom prst="rect">
            <a:avLst/>
          </a:prstGeom>
        </p:spPr>
        <p:txBody>
          <a:bodyPr vert="horz" lIns="91440" tIns="45720" rIns="91440" bIns="45720" rtlCol="1"/>
          <a:lstStyle>
            <a:lvl1pPr algn="l">
              <a:defRPr sz="1200"/>
            </a:lvl1pPr>
          </a:lstStyle>
          <a:p>
            <a:fld id="{70D1D34E-71D4-4316-B066-F224F0EC7516}" type="datetimeFigureOut">
              <a:rPr lang="fa-IR" smtClean="0"/>
              <a:pPr/>
              <a:t>09/08/1439</a:t>
            </a:fld>
            <a:endParaRPr lang="fa-I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74" y="9428583"/>
            <a:ext cx="2945659" cy="496332"/>
          </a:xfrm>
          <a:prstGeom prst="rect">
            <a:avLst/>
          </a:prstGeom>
        </p:spPr>
        <p:txBody>
          <a:bodyPr vert="horz" lIns="91440" tIns="45720" rIns="91440" bIns="45720" rtlCol="1" anchor="b"/>
          <a:lstStyle>
            <a:lvl1pPr algn="l">
              <a:defRPr sz="1200"/>
            </a:lvl1pPr>
          </a:lstStyle>
          <a:p>
            <a:fld id="{A6AF7D54-F698-48C0-A1A3-35119AE7D1F5}" type="slidenum">
              <a:rPr lang="fa-IR" smtClean="0"/>
              <a:pPr/>
              <a:t>‹#›</a:t>
            </a:fld>
            <a:endParaRPr lang="fa-IR"/>
          </a:p>
        </p:txBody>
      </p:sp>
    </p:spTree>
    <p:extLst>
      <p:ext uri="{BB962C8B-B14F-4D97-AF65-F5344CB8AC3E}">
        <p14:creationId xmlns:p14="http://schemas.microsoft.com/office/powerpoint/2010/main" val="22489737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41F4B79-1B25-4978-AC8E-FCDE6BA876BF}" type="datetime1">
              <a:rPr lang="en-US" smtClean="0"/>
              <a:pPr/>
              <a:t>5/22/2018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330AC6E-0557-4792-BA84-DF12992674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CA5D28-EDBE-4E8F-95FE-9E3CE271A144}" type="datetime1">
              <a:rPr lang="en-US" smtClean="0"/>
              <a:pPr/>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0AC6E-0557-4792-BA84-DF12992674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767DAF-A20D-4742-A8E8-2514FE3EE323}" type="datetime1">
              <a:rPr lang="en-US" smtClean="0"/>
              <a:pPr/>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0AC6E-0557-4792-BA84-DF12992674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DC645A-194D-4B7B-BA27-EC9FECF28A2E}" type="datetime1">
              <a:rPr lang="en-US" smtClean="0"/>
              <a:pPr/>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0AC6E-0557-4792-BA84-DF12992674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506263-8F89-4FC3-928D-50ACEFD9CAC7}" type="datetime1">
              <a:rPr lang="en-US" smtClean="0"/>
              <a:pPr/>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0AC6E-0557-4792-BA84-DF12992674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4FF953-3CDF-421F-9780-9A7178074C78}" type="datetime1">
              <a:rPr lang="en-US" smtClean="0"/>
              <a:pPr/>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0AC6E-0557-4792-BA84-DF12992674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66E6BED-FD43-4B2F-81AD-F30D9B5AA679}" type="datetime1">
              <a:rPr lang="en-US" smtClean="0"/>
              <a:pPr/>
              <a:t>5/22/2018</a:t>
            </a:fld>
            <a:endParaRPr lang="en-US"/>
          </a:p>
        </p:txBody>
      </p:sp>
      <p:sp>
        <p:nvSpPr>
          <p:cNvPr id="27" name="Slide Number Placeholder 26"/>
          <p:cNvSpPr>
            <a:spLocks noGrp="1"/>
          </p:cNvSpPr>
          <p:nvPr>
            <p:ph type="sldNum" sz="quarter" idx="11"/>
          </p:nvPr>
        </p:nvSpPr>
        <p:spPr/>
        <p:txBody>
          <a:bodyPr rtlCol="0"/>
          <a:lstStyle/>
          <a:p>
            <a:fld id="{9330AC6E-0557-4792-BA84-DF1299267491}"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B0C4C80-9849-4A9E-8253-F73A2482F00B}" type="datetime1">
              <a:rPr lang="en-US" smtClean="0"/>
              <a:pPr/>
              <a:t>5/22/2018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330AC6E-0557-4792-BA84-DF12992674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08951-68B9-4042-BAFE-60E6B2B561BC}" type="datetime1">
              <a:rPr lang="en-US" smtClean="0"/>
              <a:pPr/>
              <a:t>5/22/2018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30AC6E-0557-4792-BA84-DF12992674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BCEE78-7200-44F6-A2DC-83A708E84FC2}" type="datetime1">
              <a:rPr lang="en-US" smtClean="0"/>
              <a:pPr/>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0AC6E-0557-4792-BA84-DF12992674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2273B3B-6A07-4D32-886D-E470AA1751FD}" type="datetime1">
              <a:rPr lang="en-US" smtClean="0"/>
              <a:pPr/>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0AC6E-0557-4792-BA84-DF12992674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7E535D-ACA0-437A-B110-2FA5352E0F0D}" type="datetime1">
              <a:rPr lang="en-US" smtClean="0"/>
              <a:pPr/>
              <a:t>5/22/2018</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330AC6E-0557-4792-BA84-DF12992674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alliativecare.com/" TargetMode="External"/><Relationship Id="rId2" Type="http://schemas.openxmlformats.org/officeDocument/2006/relationships/hyperlink" Target="mailto:amidhazini@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midhazini@gmail.com" TargetMode="External"/><Relationship Id="rId2" Type="http://schemas.openxmlformats.org/officeDocument/2006/relationships/hyperlink" Target="mailto:amidhazini@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76288"/>
            <a:ext cx="8686800" cy="1470025"/>
          </a:xfrm>
        </p:spPr>
        <p:txBody>
          <a:bodyPr>
            <a:normAutofit/>
          </a:bodyPr>
          <a:lstStyle/>
          <a:p>
            <a:pPr algn="ctr" rtl="1"/>
            <a:r>
              <a:rPr lang="fa-IR" sz="5400" dirty="0" smtClean="0">
                <a:cs typeface="B Nazanin" pitchFamily="2" charset="-78"/>
              </a:rPr>
              <a:t>ترویج سلامت عمومی و مبارزه با سرطان</a:t>
            </a:r>
            <a:endParaRPr lang="en-US" sz="5400" dirty="0">
              <a:cs typeface="B Nazanin" pitchFamily="2" charset="-78"/>
            </a:endParaRPr>
          </a:p>
        </p:txBody>
      </p:sp>
      <p:sp>
        <p:nvSpPr>
          <p:cNvPr id="4" name="TextBox 3"/>
          <p:cNvSpPr txBox="1"/>
          <p:nvPr/>
        </p:nvSpPr>
        <p:spPr>
          <a:xfrm>
            <a:off x="1524000" y="4038601"/>
            <a:ext cx="5257800" cy="270843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a-IR" sz="3600" b="1" dirty="0" smtClean="0">
                <a:solidFill>
                  <a:schemeClr val="accent2">
                    <a:lumMod val="50000"/>
                  </a:schemeClr>
                </a:solidFill>
                <a:cs typeface="2  Nazanin"/>
              </a:rPr>
              <a:t>  دکتر عبدالرحیم </a:t>
            </a:r>
            <a:r>
              <a:rPr lang="fa-IR" sz="3600" b="1" dirty="0" smtClean="0">
                <a:solidFill>
                  <a:schemeClr val="accent2">
                    <a:lumMod val="50000"/>
                  </a:schemeClr>
                </a:solidFill>
                <a:cs typeface="2  Nazanin"/>
              </a:rPr>
              <a:t>حزینی</a:t>
            </a:r>
          </a:p>
          <a:p>
            <a:pPr algn="ctr"/>
            <a:r>
              <a:rPr lang="fa-IR" sz="2800" dirty="0" smtClean="0">
                <a:solidFill>
                  <a:schemeClr val="accent2">
                    <a:lumMod val="50000"/>
                  </a:schemeClr>
                </a:solidFill>
                <a:cs typeface="2  Nazanin"/>
              </a:rPr>
              <a:t>  </a:t>
            </a:r>
            <a:r>
              <a:rPr lang="fa-IR" sz="2800" dirty="0" smtClean="0">
                <a:solidFill>
                  <a:schemeClr val="accent2">
                    <a:lumMod val="50000"/>
                  </a:schemeClr>
                </a:solidFill>
                <a:cs typeface="2  Nazanin"/>
              </a:rPr>
              <a:t>آنکولوژیست و هماتولوژیست</a:t>
            </a:r>
          </a:p>
          <a:p>
            <a:pPr algn="ctr"/>
            <a:endParaRPr lang="en-US" sz="1000" dirty="0" smtClean="0">
              <a:solidFill>
                <a:schemeClr val="accent2">
                  <a:lumMod val="50000"/>
                </a:schemeClr>
              </a:solidFill>
              <a:cs typeface="Titr" panose="00000700000000000000" pitchFamily="2" charset="-78"/>
            </a:endParaRPr>
          </a:p>
          <a:p>
            <a:pPr algn="ctr"/>
            <a:r>
              <a:rPr lang="fa-IR" sz="2400" dirty="0" smtClean="0">
                <a:solidFill>
                  <a:schemeClr val="accent2">
                    <a:lumMod val="50000"/>
                  </a:schemeClr>
                </a:solidFill>
                <a:cs typeface="Titr" panose="00000700000000000000" pitchFamily="2" charset="-78"/>
              </a:rPr>
              <a:t>شماره تماس: 09133047212</a:t>
            </a:r>
          </a:p>
          <a:p>
            <a:pPr algn="ctr"/>
            <a:r>
              <a:rPr lang="en-US" sz="2400" dirty="0" smtClean="0">
                <a:solidFill>
                  <a:schemeClr val="accent2">
                    <a:lumMod val="50000"/>
                  </a:schemeClr>
                </a:solidFill>
                <a:cs typeface="Titr" panose="00000700000000000000" pitchFamily="2" charset="-78"/>
              </a:rPr>
              <a:t>Email: </a:t>
            </a:r>
            <a:r>
              <a:rPr lang="en-US" sz="2400" dirty="0" smtClean="0">
                <a:solidFill>
                  <a:schemeClr val="accent2">
                    <a:lumMod val="50000"/>
                  </a:schemeClr>
                </a:solidFill>
                <a:cs typeface="Titr" panose="00000700000000000000" pitchFamily="2" charset="-78"/>
                <a:hlinkClick r:id="rId2"/>
              </a:rPr>
              <a:t>amidhazini@gmail.com</a:t>
            </a:r>
            <a:endParaRPr lang="en-US" sz="2400" dirty="0" smtClean="0">
              <a:solidFill>
                <a:schemeClr val="accent2">
                  <a:lumMod val="50000"/>
                </a:schemeClr>
              </a:solidFill>
              <a:cs typeface="Titr" panose="00000700000000000000" pitchFamily="2" charset="-78"/>
            </a:endParaRPr>
          </a:p>
          <a:p>
            <a:pPr algn="ctr"/>
            <a:r>
              <a:rPr lang="en-US" sz="2400" dirty="0" smtClean="0">
                <a:solidFill>
                  <a:schemeClr val="accent2">
                    <a:lumMod val="50000"/>
                  </a:schemeClr>
                </a:solidFill>
                <a:cs typeface="2  Nazanin" panose="00000400000000000000" pitchFamily="2" charset="-78"/>
                <a:hlinkClick r:id="rId3"/>
              </a:rPr>
              <a:t>www.palliativecare.com</a:t>
            </a:r>
            <a:endParaRPr lang="en-US" sz="2400" dirty="0" smtClean="0">
              <a:solidFill>
                <a:schemeClr val="accent2">
                  <a:lumMod val="50000"/>
                </a:schemeClr>
              </a:solidFill>
              <a:cs typeface="2  Nazanin" panose="00000400000000000000" pitchFamily="2" charset="-78"/>
            </a:endParaRPr>
          </a:p>
          <a:p>
            <a:pPr algn="ctr"/>
            <a:endParaRPr lang="fa-IR" sz="2400" dirty="0" smtClean="0">
              <a:solidFill>
                <a:schemeClr val="accent2">
                  <a:lumMod val="50000"/>
                </a:schemeClr>
              </a:solidFill>
              <a:cs typeface="2  Nazanin" panose="00000400000000000000" pitchFamily="2" charset="-78"/>
            </a:endParaRPr>
          </a:p>
        </p:txBody>
      </p:sp>
      <p:sp>
        <p:nvSpPr>
          <p:cNvPr id="5" name="Slide Number Placeholder 4"/>
          <p:cNvSpPr>
            <a:spLocks noGrp="1"/>
          </p:cNvSpPr>
          <p:nvPr>
            <p:ph type="sldNum" sz="quarter" idx="12"/>
          </p:nvPr>
        </p:nvSpPr>
        <p:spPr>
          <a:xfrm>
            <a:off x="9144000" y="1136"/>
            <a:ext cx="304800" cy="227464"/>
          </a:xfrm>
        </p:spPr>
        <p:txBody>
          <a:bodyPr/>
          <a:lstStyle/>
          <a:p>
            <a:fld id="{9330AC6E-0557-4792-BA84-DF1299267491}"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3200" dirty="0" smtClean="0">
                <a:cs typeface="B Nazanin" pitchFamily="2" charset="-78"/>
              </a:rPr>
              <a:t>آرامش و شادی و امید</a:t>
            </a:r>
          </a:p>
          <a:p>
            <a:r>
              <a:rPr lang="fa-IR" sz="3200" dirty="0" smtClean="0">
                <a:cs typeface="B Nazanin" pitchFamily="2" charset="-78"/>
              </a:rPr>
              <a:t>عزت نفس و رضایت باطن</a:t>
            </a:r>
          </a:p>
          <a:p>
            <a:r>
              <a:rPr lang="fa-IR" sz="3200" dirty="0" smtClean="0">
                <a:cs typeface="B Nazanin" pitchFamily="2" charset="-78"/>
              </a:rPr>
              <a:t>عشق، ایمان، بخشش و امید (فضیلت)</a:t>
            </a:r>
          </a:p>
          <a:p>
            <a:r>
              <a:rPr lang="fa-IR" sz="3200" dirty="0" smtClean="0">
                <a:cs typeface="B Nazanin" pitchFamily="2" charset="-78"/>
              </a:rPr>
              <a:t>تعالی </a:t>
            </a:r>
          </a:p>
          <a:p>
            <a:r>
              <a:rPr lang="fa-IR" sz="3200" dirty="0" smtClean="0">
                <a:cs typeface="B Nazanin" pitchFamily="2" charset="-78"/>
              </a:rPr>
              <a:t>حکمت</a:t>
            </a:r>
            <a:endParaRPr lang="en-US" sz="3200" dirty="0">
              <a:cs typeface="B Nazanin" pitchFamily="2" charset="-78"/>
            </a:endParaRPr>
          </a:p>
        </p:txBody>
      </p:sp>
      <p:sp>
        <p:nvSpPr>
          <p:cNvPr id="3" name="Title 2"/>
          <p:cNvSpPr>
            <a:spLocks noGrp="1"/>
          </p:cNvSpPr>
          <p:nvPr>
            <p:ph type="title"/>
          </p:nvPr>
        </p:nvSpPr>
        <p:spPr>
          <a:xfrm>
            <a:off x="457200" y="838200"/>
            <a:ext cx="8229600" cy="1066800"/>
          </a:xfrm>
        </p:spPr>
        <p:txBody>
          <a:bodyPr>
            <a:normAutofit/>
          </a:bodyPr>
          <a:lstStyle/>
          <a:p>
            <a:pPr algn="r"/>
            <a:r>
              <a:rPr lang="fa-IR" sz="3600" b="1" dirty="0" smtClean="0">
                <a:cs typeface="B Nazanin" pitchFamily="2" charset="-78"/>
              </a:rPr>
              <a:t>سلامت معنوی</a:t>
            </a:r>
            <a:endParaRPr lang="en-US" sz="3600" b="1" dirty="0">
              <a:cs typeface="B Nazanin" pitchFamily="2" charset="-78"/>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4078" indent="-514350">
              <a:buFont typeface="+mj-lt"/>
              <a:buAutoNum type="arabicPeriod"/>
            </a:pPr>
            <a:r>
              <a:rPr lang="fa-IR" dirty="0" smtClean="0">
                <a:cs typeface="B Badr" pitchFamily="2" charset="-78"/>
              </a:rPr>
              <a:t> عزت نفس بالا</a:t>
            </a:r>
            <a:endParaRPr lang="en-US" dirty="0" smtClean="0">
              <a:cs typeface="B Badr" pitchFamily="2" charset="-78"/>
            </a:endParaRPr>
          </a:p>
          <a:p>
            <a:pPr marL="624078" indent="-514350">
              <a:buFont typeface="+mj-lt"/>
              <a:buAutoNum type="arabicPeriod"/>
            </a:pPr>
            <a:r>
              <a:rPr lang="fa-IR" dirty="0" smtClean="0">
                <a:cs typeface="B Badr" pitchFamily="2" charset="-78"/>
              </a:rPr>
              <a:t> داشتن اطمینان از اینکه رفتاری به هنجار دارند.</a:t>
            </a:r>
            <a:endParaRPr lang="en-US" dirty="0" smtClean="0">
              <a:cs typeface="B Badr" pitchFamily="2" charset="-78"/>
            </a:endParaRPr>
          </a:p>
          <a:p>
            <a:pPr marL="624078" indent="-514350">
              <a:buFont typeface="+mj-lt"/>
              <a:buAutoNum type="arabicPeriod"/>
            </a:pPr>
            <a:r>
              <a:rPr lang="fa-IR" dirty="0" smtClean="0">
                <a:cs typeface="B Badr" pitchFamily="2" charset="-78"/>
              </a:rPr>
              <a:t> صداقت</a:t>
            </a:r>
            <a:endParaRPr lang="en-US" dirty="0" smtClean="0">
              <a:cs typeface="B Badr" pitchFamily="2" charset="-78"/>
            </a:endParaRPr>
          </a:p>
          <a:p>
            <a:pPr marL="624078" indent="-514350">
              <a:buFont typeface="+mj-lt"/>
              <a:buAutoNum type="arabicPeriod"/>
            </a:pPr>
            <a:r>
              <a:rPr lang="fa-IR" dirty="0" smtClean="0">
                <a:cs typeface="B Badr" pitchFamily="2" charset="-78"/>
              </a:rPr>
              <a:t> خودباوری</a:t>
            </a:r>
            <a:endParaRPr lang="en-US" dirty="0" smtClean="0">
              <a:cs typeface="B Badr" pitchFamily="2" charset="-78"/>
            </a:endParaRPr>
          </a:p>
          <a:p>
            <a:pPr marL="624078" indent="-514350">
              <a:buFont typeface="+mj-lt"/>
              <a:buAutoNum type="arabicPeriod"/>
            </a:pPr>
            <a:r>
              <a:rPr lang="fa-IR" dirty="0" smtClean="0">
                <a:cs typeface="B Badr" pitchFamily="2" charset="-78"/>
              </a:rPr>
              <a:t> توانایی شادی کردن</a:t>
            </a:r>
            <a:endParaRPr lang="en-US" dirty="0" smtClean="0">
              <a:cs typeface="B Badr" pitchFamily="2" charset="-78"/>
            </a:endParaRPr>
          </a:p>
          <a:p>
            <a:pPr marL="624078" indent="-514350">
              <a:buFont typeface="+mj-lt"/>
              <a:buAutoNum type="arabicPeriod"/>
            </a:pPr>
            <a:r>
              <a:rPr lang="fa-IR" dirty="0" smtClean="0">
                <a:cs typeface="B Badr" pitchFamily="2" charset="-78"/>
              </a:rPr>
              <a:t> بیش از حد جدی نگرفتن خود</a:t>
            </a:r>
            <a:endParaRPr lang="en-US" dirty="0" smtClean="0">
              <a:cs typeface="B Badr" pitchFamily="2" charset="-78"/>
            </a:endParaRPr>
          </a:p>
          <a:p>
            <a:pPr marL="624078" indent="-514350">
              <a:buFont typeface="+mj-lt"/>
              <a:buAutoNum type="arabicPeriod"/>
            </a:pPr>
            <a:r>
              <a:rPr lang="fa-IR" dirty="0" smtClean="0">
                <a:cs typeface="B Badr" pitchFamily="2" charset="-78"/>
              </a:rPr>
              <a:t> داشتن توانایی برقراری روابط صمیمانه </a:t>
            </a:r>
            <a:endParaRPr lang="en-US" dirty="0" smtClean="0">
              <a:cs typeface="B Badr" pitchFamily="2" charset="-78"/>
            </a:endParaRPr>
          </a:p>
          <a:p>
            <a:pPr marL="624078" indent="-514350">
              <a:buFont typeface="+mj-lt"/>
              <a:buAutoNum type="arabicPeriod"/>
            </a:pPr>
            <a:r>
              <a:rPr lang="fa-IR" dirty="0" smtClean="0">
                <a:cs typeface="B Badr" pitchFamily="2" charset="-78"/>
              </a:rPr>
              <a:t> فریب ندادن دیگران</a:t>
            </a:r>
            <a:endParaRPr lang="en-US" dirty="0" smtClean="0">
              <a:cs typeface="B Badr" pitchFamily="2" charset="-78"/>
            </a:endParaRPr>
          </a:p>
          <a:p>
            <a:pPr marL="624078" indent="-514350">
              <a:buFont typeface="+mj-lt"/>
              <a:buAutoNum type="arabicPeriod"/>
            </a:pPr>
            <a:r>
              <a:rPr lang="fa-IR" dirty="0" smtClean="0">
                <a:cs typeface="B Badr" pitchFamily="2" charset="-78"/>
              </a:rPr>
              <a:t> مسئولیت­ پذیری</a:t>
            </a:r>
            <a:endParaRPr lang="en-US" dirty="0" smtClean="0">
              <a:cs typeface="B Badr" pitchFamily="2" charset="-78"/>
            </a:endParaRPr>
          </a:p>
          <a:p>
            <a:pPr marL="624078" indent="-514350">
              <a:buFont typeface="+mj-lt"/>
              <a:buAutoNum type="arabicPeriod"/>
            </a:pPr>
            <a:r>
              <a:rPr lang="fa-IR" dirty="0" smtClean="0">
                <a:cs typeface="B Badr" pitchFamily="2" charset="-78"/>
              </a:rPr>
              <a:t> توانایی غمگین شدن </a:t>
            </a:r>
            <a:endParaRPr lang="en-US" dirty="0" smtClean="0">
              <a:cs typeface="B Badr" pitchFamily="2" charset="-78"/>
            </a:endParaRPr>
          </a:p>
          <a:p>
            <a:pPr marL="624078" indent="-514350">
              <a:buFont typeface="+mj-lt"/>
              <a:buAutoNum type="arabicPeriod"/>
            </a:pPr>
            <a:r>
              <a:rPr lang="fa-IR" dirty="0" smtClean="0">
                <a:cs typeface="B Badr" pitchFamily="2" charset="-78"/>
              </a:rPr>
              <a:t> زندگی کردن با تعادل و توازن </a:t>
            </a:r>
            <a:endParaRPr lang="en-US" dirty="0">
              <a:cs typeface="B Badr" pitchFamily="2" charset="-78"/>
            </a:endParaRPr>
          </a:p>
        </p:txBody>
      </p:sp>
      <p:sp>
        <p:nvSpPr>
          <p:cNvPr id="3" name="Title 2"/>
          <p:cNvSpPr>
            <a:spLocks noGrp="1"/>
          </p:cNvSpPr>
          <p:nvPr>
            <p:ph type="title"/>
          </p:nvPr>
        </p:nvSpPr>
        <p:spPr>
          <a:xfrm>
            <a:off x="304800" y="838200"/>
            <a:ext cx="8229600" cy="1066800"/>
          </a:xfrm>
        </p:spPr>
        <p:txBody>
          <a:bodyPr>
            <a:normAutofit/>
          </a:bodyPr>
          <a:lstStyle/>
          <a:p>
            <a:pPr algn="r"/>
            <a:r>
              <a:rPr lang="fa-IR" b="1" dirty="0" smtClean="0">
                <a:cs typeface="B Nazanin" pitchFamily="2" charset="-78"/>
              </a:rPr>
              <a:t>سلامت روحی و روانی</a:t>
            </a:r>
            <a:endParaRPr lang="en-US" dirty="0"/>
          </a:p>
        </p:txBody>
      </p:sp>
      <p:sp>
        <p:nvSpPr>
          <p:cNvPr id="4" name="Slide Number Placeholder 3"/>
          <p:cNvSpPr>
            <a:spLocks noGrp="1"/>
          </p:cNvSpPr>
          <p:nvPr>
            <p:ph type="sldNum" sz="quarter" idx="12"/>
          </p:nvPr>
        </p:nvSpPr>
        <p:spPr/>
        <p:txBody>
          <a:bodyPr/>
          <a:lstStyle/>
          <a:p>
            <a:fld id="{9330AC6E-0557-4792-BA84-DF1299267491}"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71450" indent="-61913" algn="just">
              <a:lnSpc>
                <a:spcPct val="90000"/>
              </a:lnSpc>
              <a:buNone/>
            </a:pPr>
            <a:r>
              <a:rPr lang="fa-IR" dirty="0" smtClean="0">
                <a:cs typeface="B Nazanin" pitchFamily="2" charset="-78"/>
              </a:rPr>
              <a:t>رضایت و نشاطی نیست مگر در بودنِ با دیگران. اگزوپری</a:t>
            </a:r>
          </a:p>
          <a:p>
            <a:pPr marL="171450" indent="-61913" algn="just">
              <a:lnSpc>
                <a:spcPct val="90000"/>
              </a:lnSpc>
              <a:buNone/>
            </a:pPr>
            <a:r>
              <a:rPr lang="fa-IR" dirty="0" smtClean="0">
                <a:cs typeface="B Nazanin" pitchFamily="2" charset="-78"/>
              </a:rPr>
              <a:t>سلامت اجتماعی تعامل با دیگران به صورت فردی و گروهی است، توانایی آدمی برای بهره بردن از ظرفیت اجتماع و حمایتگری آن در مواقع نیاز، و همچنین توانایی اش برای انطباق با شرایط مختلف اجتماعی    دوناتل</a:t>
            </a:r>
          </a:p>
          <a:p>
            <a:pPr marL="171450" indent="-61913" algn="just">
              <a:lnSpc>
                <a:spcPct val="90000"/>
              </a:lnSpc>
              <a:buNone/>
            </a:pPr>
            <a:r>
              <a:rPr lang="fa-IR" dirty="0" smtClean="0">
                <a:cs typeface="B Nazanin" pitchFamily="2" charset="-78"/>
              </a:rPr>
              <a:t>معاشرت خلاق</a:t>
            </a:r>
            <a:endParaRPr lang="en-US" dirty="0" smtClean="0">
              <a:cs typeface="B Nazanin" pitchFamily="2" charset="-78"/>
            </a:endParaRPr>
          </a:p>
          <a:p>
            <a:pPr marL="171450" indent="-61913" algn="just">
              <a:lnSpc>
                <a:spcPct val="90000"/>
              </a:lnSpc>
              <a:buNone/>
            </a:pPr>
            <a:r>
              <a:rPr lang="fa-IR" dirty="0" smtClean="0">
                <a:cs typeface="B Nazanin" pitchFamily="2" charset="-78"/>
              </a:rPr>
              <a:t>گاردنر چهار جزء هوش میان فردی (اجتماعی) را شناسایی کرده است: (1) سازماندهی گروهی، (2) گفتگوی معطوف به راه حل، (3)ارتباطات بین فردی، و (4)تحلیل های اجتماعی</a:t>
            </a:r>
          </a:p>
          <a:p>
            <a:pPr marL="171450" indent="-61913" algn="just">
              <a:lnSpc>
                <a:spcPct val="90000"/>
              </a:lnSpc>
              <a:buNone/>
            </a:pPr>
            <a:r>
              <a:rPr lang="fa-IR" dirty="0" smtClean="0">
                <a:cs typeface="B Nazanin" pitchFamily="2" charset="-78"/>
              </a:rPr>
              <a:t>مواد مخدر و روابط جنسی </a:t>
            </a:r>
          </a:p>
          <a:p>
            <a:endParaRPr lang="fa-IR" i="1" dirty="0" smtClean="0">
              <a:cs typeface="B Badr" pitchFamily="2" charset="-78"/>
            </a:endParaRPr>
          </a:p>
          <a:p>
            <a:pPr>
              <a:buNone/>
            </a:pPr>
            <a:r>
              <a:rPr lang="fa-IR" i="1" dirty="0" smtClean="0">
                <a:cs typeface="B Badr" pitchFamily="2" charset="-78"/>
              </a:rPr>
              <a:t>							</a:t>
            </a:r>
            <a:endParaRPr lang="en-US" dirty="0" smtClean="0">
              <a:cs typeface="B Badr" pitchFamily="2" charset="-78"/>
            </a:endParaRPr>
          </a:p>
          <a:p>
            <a:endParaRPr lang="en-US" dirty="0">
              <a:cs typeface="B Badr" pitchFamily="2" charset="-78"/>
            </a:endParaRPr>
          </a:p>
        </p:txBody>
      </p:sp>
      <p:sp>
        <p:nvSpPr>
          <p:cNvPr id="3" name="Title 2"/>
          <p:cNvSpPr>
            <a:spLocks noGrp="1"/>
          </p:cNvSpPr>
          <p:nvPr>
            <p:ph type="title"/>
          </p:nvPr>
        </p:nvSpPr>
        <p:spPr>
          <a:xfrm>
            <a:off x="457200" y="914400"/>
            <a:ext cx="8229600" cy="1066800"/>
          </a:xfrm>
        </p:spPr>
        <p:txBody>
          <a:bodyPr>
            <a:normAutofit/>
          </a:bodyPr>
          <a:lstStyle/>
          <a:p>
            <a:pPr algn="r"/>
            <a:r>
              <a:rPr lang="fa-IR" b="1" dirty="0" smtClean="0">
                <a:cs typeface="B Nazanin" pitchFamily="2" charset="-78"/>
              </a:rPr>
              <a:t>سلامت اجتماعی</a:t>
            </a:r>
            <a:endParaRPr lang="en-US" b="1" dirty="0">
              <a:cs typeface="B Nazanin" pitchFamily="2" charset="-78"/>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9848"/>
          </a:xfrm>
        </p:spPr>
        <p:txBody>
          <a:bodyPr>
            <a:normAutofit/>
          </a:bodyPr>
          <a:lstStyle/>
          <a:p>
            <a:pPr algn="r"/>
            <a:r>
              <a:rPr lang="fa-IR" sz="3200" b="1" dirty="0" smtClean="0">
                <a:solidFill>
                  <a:schemeClr val="accent6">
                    <a:lumMod val="50000"/>
                  </a:schemeClr>
                </a:solidFill>
                <a:latin typeface="+mn-lt"/>
                <a:ea typeface="+mn-ea"/>
                <a:cs typeface="B Nazanin" pitchFamily="2" charset="-78"/>
              </a:rPr>
              <a:t>تعیین کننده های سلامت</a:t>
            </a:r>
            <a:endParaRPr lang="en-US" sz="3200" b="1" dirty="0" smtClean="0">
              <a:solidFill>
                <a:schemeClr val="accent6">
                  <a:lumMod val="50000"/>
                </a:schemeClr>
              </a:solidFill>
              <a:latin typeface="+mn-lt"/>
              <a:ea typeface="+mn-ea"/>
              <a:cs typeface="B Nazanin"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176029872"/>
              </p:ext>
            </p:extLst>
          </p:nvPr>
        </p:nvGraphicFramePr>
        <p:xfrm>
          <a:off x="1600200" y="1828800"/>
          <a:ext cx="5867400" cy="4343400"/>
        </p:xfrm>
        <a:graphic>
          <a:graphicData uri="http://schemas.openxmlformats.org/drawingml/2006/table">
            <a:tbl>
              <a:tblPr firstRow="1" bandRow="1">
                <a:tableStyleId>{5C22544A-7EE6-4342-B048-85BDC9FD1C3A}</a:tableStyleId>
              </a:tblPr>
              <a:tblGrid>
                <a:gridCol w="2053590"/>
                <a:gridCol w="3813810"/>
              </a:tblGrid>
              <a:tr h="868680">
                <a:tc>
                  <a:txBody>
                    <a:bodyPr/>
                    <a:lstStyle/>
                    <a:p>
                      <a:pPr algn="ctr"/>
                      <a:r>
                        <a:rPr lang="fa-IR" sz="3200" b="0" dirty="0" smtClean="0">
                          <a:cs typeface="B Nazanin" pitchFamily="2" charset="-78"/>
                        </a:rPr>
                        <a:t>درصد</a:t>
                      </a:r>
                      <a:endParaRPr lang="en-US" sz="3200" b="0" dirty="0">
                        <a:cs typeface="B Nazanin" pitchFamily="2" charset="-78"/>
                      </a:endParaRPr>
                    </a:p>
                  </a:txBody>
                  <a:tcPr/>
                </a:tc>
                <a:tc>
                  <a:txBody>
                    <a:bodyPr/>
                    <a:lstStyle/>
                    <a:p>
                      <a:pPr algn="r" rtl="1"/>
                      <a:r>
                        <a:rPr lang="fa-IR" sz="3200" b="0" dirty="0" smtClean="0">
                          <a:cs typeface="B Nazanin" pitchFamily="2" charset="-78"/>
                        </a:rPr>
                        <a:t>تعیین کننده</a:t>
                      </a:r>
                      <a:endParaRPr lang="en-US" sz="3200" b="0" dirty="0">
                        <a:cs typeface="B Nazanin" pitchFamily="2" charset="-78"/>
                      </a:endParaRPr>
                    </a:p>
                  </a:txBody>
                  <a:tcPr/>
                </a:tc>
              </a:tr>
              <a:tr h="868680">
                <a:tc>
                  <a:txBody>
                    <a:bodyPr/>
                    <a:lstStyle/>
                    <a:p>
                      <a:pPr algn="ctr"/>
                      <a:r>
                        <a:rPr lang="fa-IR" sz="3200" b="0" dirty="0" smtClean="0">
                          <a:cs typeface="B Nazanin" pitchFamily="2" charset="-78"/>
                        </a:rPr>
                        <a:t>20</a:t>
                      </a:r>
                      <a:endParaRPr lang="en-US" sz="3200" b="0" dirty="0">
                        <a:cs typeface="B Nazanin" pitchFamily="2" charset="-78"/>
                      </a:endParaRPr>
                    </a:p>
                  </a:txBody>
                  <a:tcPr/>
                </a:tc>
                <a:tc>
                  <a:txBody>
                    <a:bodyPr/>
                    <a:lstStyle/>
                    <a:p>
                      <a:pPr algn="r" rtl="1"/>
                      <a:r>
                        <a:rPr lang="fa-IR" sz="3200" b="0" dirty="0" smtClean="0">
                          <a:cs typeface="B Nazanin" pitchFamily="2" charset="-78"/>
                        </a:rPr>
                        <a:t>ژنتیک</a:t>
                      </a:r>
                      <a:endParaRPr lang="en-US" sz="3200" b="0" dirty="0">
                        <a:cs typeface="B Nazanin" pitchFamily="2" charset="-78"/>
                      </a:endParaRPr>
                    </a:p>
                  </a:txBody>
                  <a:tcPr/>
                </a:tc>
              </a:tr>
              <a:tr h="868680">
                <a:tc>
                  <a:txBody>
                    <a:bodyPr/>
                    <a:lstStyle/>
                    <a:p>
                      <a:pPr algn="ctr"/>
                      <a:r>
                        <a:rPr lang="fa-IR" sz="3200" b="0" dirty="0" smtClean="0">
                          <a:cs typeface="B Nazanin" pitchFamily="2" charset="-78"/>
                        </a:rPr>
                        <a:t>20</a:t>
                      </a:r>
                      <a:endParaRPr lang="en-US" sz="3200" b="0" dirty="0">
                        <a:cs typeface="B Nazanin" pitchFamily="2" charset="-78"/>
                      </a:endParaRPr>
                    </a:p>
                  </a:txBody>
                  <a:tcPr/>
                </a:tc>
                <a:tc>
                  <a:txBody>
                    <a:bodyPr/>
                    <a:lstStyle/>
                    <a:p>
                      <a:pPr algn="r" rtl="1"/>
                      <a:r>
                        <a:rPr lang="fa-IR" sz="3200" b="0" dirty="0" smtClean="0">
                          <a:cs typeface="B Nazanin" pitchFamily="2" charset="-78"/>
                        </a:rPr>
                        <a:t>محیط </a:t>
                      </a:r>
                      <a:endParaRPr lang="en-US" sz="3200" b="0" dirty="0">
                        <a:cs typeface="B Nazanin" pitchFamily="2" charset="-78"/>
                      </a:endParaRPr>
                    </a:p>
                  </a:txBody>
                  <a:tcPr/>
                </a:tc>
              </a:tr>
              <a:tr h="868680">
                <a:tc>
                  <a:txBody>
                    <a:bodyPr/>
                    <a:lstStyle/>
                    <a:p>
                      <a:pPr algn="ctr"/>
                      <a:r>
                        <a:rPr lang="fa-IR" sz="3200" b="0" dirty="0" smtClean="0">
                          <a:cs typeface="B Nazanin" pitchFamily="2" charset="-78"/>
                        </a:rPr>
                        <a:t>50</a:t>
                      </a:r>
                      <a:endParaRPr lang="en-US" sz="3200" b="0" dirty="0">
                        <a:cs typeface="B Nazanin" pitchFamily="2" charset="-78"/>
                      </a:endParaRPr>
                    </a:p>
                  </a:txBody>
                  <a:tcPr/>
                </a:tc>
                <a:tc>
                  <a:txBody>
                    <a:bodyPr/>
                    <a:lstStyle/>
                    <a:p>
                      <a:pPr algn="r" rtl="1"/>
                      <a:r>
                        <a:rPr lang="fa-IR" sz="3200" b="0" dirty="0" smtClean="0">
                          <a:cs typeface="B Nazanin" pitchFamily="2" charset="-78"/>
                        </a:rPr>
                        <a:t>رفتار</a:t>
                      </a:r>
                      <a:endParaRPr lang="en-US" sz="3200" b="0" dirty="0">
                        <a:cs typeface="B Nazanin" pitchFamily="2" charset="-78"/>
                      </a:endParaRPr>
                    </a:p>
                  </a:txBody>
                  <a:tcPr/>
                </a:tc>
              </a:tr>
              <a:tr h="868680">
                <a:tc>
                  <a:txBody>
                    <a:bodyPr/>
                    <a:lstStyle/>
                    <a:p>
                      <a:pPr algn="ctr"/>
                      <a:r>
                        <a:rPr lang="fa-IR" sz="3200" b="0" dirty="0" smtClean="0">
                          <a:cs typeface="B Nazanin" pitchFamily="2" charset="-78"/>
                        </a:rPr>
                        <a:t>10</a:t>
                      </a:r>
                      <a:endParaRPr lang="en-US" sz="3200" b="0" dirty="0">
                        <a:cs typeface="B Nazanin" pitchFamily="2" charset="-78"/>
                      </a:endParaRPr>
                    </a:p>
                  </a:txBody>
                  <a:tcPr/>
                </a:tc>
                <a:tc>
                  <a:txBody>
                    <a:bodyPr/>
                    <a:lstStyle/>
                    <a:p>
                      <a:pPr algn="r" rtl="1"/>
                      <a:r>
                        <a:rPr lang="fa-IR" sz="3200" b="0" dirty="0" smtClean="0">
                          <a:cs typeface="B Nazanin" pitchFamily="2" charset="-78"/>
                        </a:rPr>
                        <a:t>دسترسی به خدمات</a:t>
                      </a:r>
                      <a:endParaRPr lang="en-US" sz="3200" b="0" dirty="0">
                        <a:cs typeface="B Nazanin" pitchFamily="2" charset="-78"/>
                      </a:endParaRPr>
                    </a:p>
                  </a:txBody>
                  <a:tcPr/>
                </a:tc>
              </a:tr>
            </a:tbl>
          </a:graphicData>
        </a:graphic>
      </p:graphicFrame>
      <p:sp>
        <p:nvSpPr>
          <p:cNvPr id="4" name="Slide Number Placeholder 3"/>
          <p:cNvSpPr>
            <a:spLocks noGrp="1"/>
          </p:cNvSpPr>
          <p:nvPr>
            <p:ph type="sldNum" sz="quarter" idx="12"/>
          </p:nvPr>
        </p:nvSpPr>
        <p:spPr/>
        <p:txBody>
          <a:bodyPr/>
          <a:lstStyle/>
          <a:p>
            <a:fld id="{9330AC6E-0557-4792-BA84-DF1299267491}"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09600" y="427038"/>
            <a:ext cx="8229600" cy="1143000"/>
          </a:xfrm>
          <a:prstGeom prst="rect">
            <a:avLst/>
          </a:prstGeom>
        </p:spPr>
        <p:txBody>
          <a:bodyPr anchor="ctr">
            <a:normAutofit/>
          </a:bodyPr>
          <a:lstStyle/>
          <a:p>
            <a:pPr algn="ctr">
              <a:defRPr/>
            </a:pPr>
            <a:r>
              <a:rPr lang="ar-SA" sz="5400" dirty="0" smtClean="0">
                <a:latin typeface="+mj-lt"/>
                <a:ea typeface="+mj-ea"/>
                <a:cs typeface="B Mitra" pitchFamily="2" charset="-78"/>
              </a:rPr>
              <a:t>شيوه هاي زندگي </a:t>
            </a:r>
            <a:r>
              <a:rPr lang="fa-IR" sz="5400" dirty="0" smtClean="0">
                <a:latin typeface="+mj-lt"/>
                <a:ea typeface="+mj-ea"/>
                <a:cs typeface="B Mitra" pitchFamily="2" charset="-78"/>
              </a:rPr>
              <a:t>موثر </a:t>
            </a:r>
            <a:r>
              <a:rPr lang="fa-IR" sz="5400" dirty="0">
                <a:latin typeface="+mj-lt"/>
                <a:ea typeface="+mj-ea"/>
                <a:cs typeface="B Mitra" pitchFamily="2" charset="-78"/>
              </a:rPr>
              <a:t>بر سلامتی</a:t>
            </a:r>
            <a:endParaRPr lang="fr-CA" sz="5400" dirty="0">
              <a:latin typeface="+mj-lt"/>
              <a:ea typeface="+mj-ea"/>
              <a:cs typeface="B Mitra" pitchFamily="2" charset="-78"/>
            </a:endParaRPr>
          </a:p>
        </p:txBody>
      </p:sp>
      <p:sp>
        <p:nvSpPr>
          <p:cNvPr id="5" name="Content Placeholder 3"/>
          <p:cNvSpPr txBox="1">
            <a:spLocks/>
          </p:cNvSpPr>
          <p:nvPr/>
        </p:nvSpPr>
        <p:spPr>
          <a:xfrm>
            <a:off x="4876800" y="1752601"/>
            <a:ext cx="3962400" cy="4495800"/>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p>
            <a:pPr algn="r" rtl="1" fontAlgn="auto">
              <a:spcBef>
                <a:spcPct val="20000"/>
              </a:spcBef>
              <a:spcAft>
                <a:spcPts val="0"/>
              </a:spcAft>
              <a:defRPr/>
            </a:pPr>
            <a:r>
              <a:rPr lang="fa-IR" sz="3200" dirty="0">
                <a:cs typeface="B Mitra" pitchFamily="2" charset="-78"/>
              </a:rPr>
              <a:t>1- </a:t>
            </a:r>
            <a:r>
              <a:rPr lang="fa-IR" sz="3200" b="1" dirty="0" smtClean="0">
                <a:solidFill>
                  <a:schemeClr val="tx1"/>
                </a:solidFill>
                <a:cs typeface="B Mitra" pitchFamily="2" charset="-78"/>
              </a:rPr>
              <a:t>درونی</a:t>
            </a:r>
          </a:p>
          <a:p>
            <a:pPr algn="r" rtl="1" fontAlgn="auto">
              <a:spcBef>
                <a:spcPct val="20000"/>
              </a:spcBef>
              <a:spcAft>
                <a:spcPts val="0"/>
              </a:spcAft>
              <a:defRPr/>
            </a:pPr>
            <a:endParaRPr lang="fa-IR" sz="3200" b="1" dirty="0">
              <a:solidFill>
                <a:schemeClr val="tx1"/>
              </a:solidFill>
              <a:cs typeface="B Mitra" pitchFamily="2" charset="-78"/>
            </a:endParaRPr>
          </a:p>
          <a:p>
            <a:pPr marL="1257300" lvl="2" indent="-342900" algn="r" rtl="1" fontAlgn="auto">
              <a:spcBef>
                <a:spcPct val="20000"/>
              </a:spcBef>
              <a:spcAft>
                <a:spcPts val="0"/>
              </a:spcAft>
              <a:buFont typeface="Arial" pitchFamily="34" charset="0"/>
              <a:buChar char="•"/>
              <a:defRPr/>
            </a:pPr>
            <a:r>
              <a:rPr lang="fa-IR" sz="2800" dirty="0">
                <a:cs typeface="B Mitra" pitchFamily="2" charset="-78"/>
              </a:rPr>
              <a:t>تكامل فرد</a:t>
            </a:r>
          </a:p>
          <a:p>
            <a:pPr marL="1257300" lvl="2" indent="-342900" algn="r" rtl="1" fontAlgn="auto">
              <a:spcBef>
                <a:spcPct val="20000"/>
              </a:spcBef>
              <a:spcAft>
                <a:spcPts val="0"/>
              </a:spcAft>
              <a:buFont typeface="Arial" pitchFamily="34" charset="0"/>
              <a:buChar char="•"/>
              <a:defRPr/>
            </a:pPr>
            <a:r>
              <a:rPr lang="fa-IR" sz="2800" dirty="0">
                <a:cs typeface="B Mitra" pitchFamily="2" charset="-78"/>
              </a:rPr>
              <a:t>زمينه هوشي</a:t>
            </a:r>
          </a:p>
          <a:p>
            <a:pPr marL="1257300" lvl="2" indent="-342900" algn="r" rtl="1" fontAlgn="auto">
              <a:spcBef>
                <a:spcPct val="20000"/>
              </a:spcBef>
              <a:spcAft>
                <a:spcPts val="0"/>
              </a:spcAft>
              <a:buFont typeface="Arial" pitchFamily="34" charset="0"/>
              <a:buChar char="•"/>
              <a:defRPr/>
            </a:pPr>
            <a:r>
              <a:rPr lang="fa-IR" sz="2800" dirty="0">
                <a:cs typeface="B Mitra" pitchFamily="2" charset="-78"/>
              </a:rPr>
              <a:t>درك عملكرد</a:t>
            </a:r>
          </a:p>
          <a:p>
            <a:pPr marL="1257300" lvl="2" indent="-342900" algn="r" rtl="1" fontAlgn="auto">
              <a:spcBef>
                <a:spcPct val="20000"/>
              </a:spcBef>
              <a:spcAft>
                <a:spcPts val="0"/>
              </a:spcAft>
              <a:buFont typeface="Arial" pitchFamily="34" charset="0"/>
              <a:buChar char="•"/>
              <a:defRPr/>
            </a:pPr>
            <a:r>
              <a:rPr lang="fa-IR" sz="2800" dirty="0">
                <a:cs typeface="B Mitra" pitchFamily="2" charset="-78"/>
              </a:rPr>
              <a:t>عوامل روحي  و عاطفي</a:t>
            </a:r>
          </a:p>
          <a:p>
            <a:pPr marL="1257300" lvl="2" indent="-342900" algn="r" rtl="1" fontAlgn="auto">
              <a:spcBef>
                <a:spcPct val="20000"/>
              </a:spcBef>
              <a:spcAft>
                <a:spcPts val="0"/>
              </a:spcAft>
              <a:buFont typeface="Arial" pitchFamily="34" charset="0"/>
              <a:buChar char="•"/>
              <a:defRPr/>
            </a:pPr>
            <a:r>
              <a:rPr lang="fa-IR" sz="2800" dirty="0">
                <a:cs typeface="B Mitra" pitchFamily="2" charset="-78"/>
              </a:rPr>
              <a:t>عوامل معنوي</a:t>
            </a:r>
            <a:endParaRPr lang="en-US" sz="2800" dirty="0">
              <a:cs typeface="B Mitra" pitchFamily="2" charset="-78"/>
            </a:endParaRPr>
          </a:p>
        </p:txBody>
      </p:sp>
      <p:sp>
        <p:nvSpPr>
          <p:cNvPr id="6" name="Content Placeholder 2"/>
          <p:cNvSpPr>
            <a:spLocks noGrp="1"/>
          </p:cNvSpPr>
          <p:nvPr>
            <p:ph idx="1"/>
          </p:nvPr>
        </p:nvSpPr>
        <p:spPr>
          <a:xfrm>
            <a:off x="381000" y="1752600"/>
            <a:ext cx="4038600" cy="4495800"/>
          </a:xfrm>
          <a:extLst/>
        </p:spPr>
        <p:style>
          <a:lnRef idx="2">
            <a:schemeClr val="accent1"/>
          </a:lnRef>
          <a:fillRef idx="1">
            <a:schemeClr val="lt1"/>
          </a:fillRef>
          <a:effectRef idx="0">
            <a:schemeClr val="accent1"/>
          </a:effectRef>
          <a:fontRef idx="minor">
            <a:schemeClr val="dk1"/>
          </a:fontRef>
        </p:style>
        <p:txBody>
          <a:bodyPr/>
          <a:lstStyle>
            <a:lvl1pPr marL="82550"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885825"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r" rtl="1" eaLnBrk="1" hangingPunct="1">
              <a:spcBef>
                <a:spcPct val="20000"/>
              </a:spcBef>
              <a:buFont typeface="Wingdings 2" pitchFamily="18" charset="2"/>
              <a:buNone/>
              <a:defRPr/>
            </a:pPr>
            <a:r>
              <a:rPr lang="fa-IR" sz="3200" b="1" dirty="0" smtClean="0">
                <a:solidFill>
                  <a:schemeClr val="dk1"/>
                </a:solidFill>
                <a:latin typeface="+mn-lt"/>
                <a:cs typeface="B Mitra" pitchFamily="2" charset="-78"/>
              </a:rPr>
              <a:t>2- بیرونی</a:t>
            </a:r>
          </a:p>
          <a:p>
            <a:pPr marL="0" indent="0" algn="r" rtl="1" eaLnBrk="1" hangingPunct="1">
              <a:spcBef>
                <a:spcPct val="20000"/>
              </a:spcBef>
              <a:buFont typeface="Wingdings 2" pitchFamily="18" charset="2"/>
              <a:buNone/>
              <a:defRPr/>
            </a:pPr>
            <a:endParaRPr lang="fa-IR" dirty="0" smtClean="0">
              <a:solidFill>
                <a:srgbClr val="000000"/>
              </a:solidFill>
              <a:ea typeface="Majalla UI"/>
              <a:cs typeface="Majalla UI"/>
            </a:endParaRPr>
          </a:p>
          <a:p>
            <a:pPr marL="990600" lvl="2" indent="-182563" algn="r" rtl="1" eaLnBrk="1" hangingPunct="1">
              <a:spcBef>
                <a:spcPct val="20000"/>
              </a:spcBef>
              <a:defRPr/>
            </a:pPr>
            <a:r>
              <a:rPr lang="fa-IR" sz="2800" dirty="0" smtClean="0">
                <a:solidFill>
                  <a:schemeClr val="dk1"/>
                </a:solidFill>
                <a:latin typeface="+mn-lt"/>
                <a:cs typeface="B Mitra" pitchFamily="2" charset="-78"/>
              </a:rPr>
              <a:t>اقدامات خانواده</a:t>
            </a:r>
          </a:p>
          <a:p>
            <a:pPr marL="990600" lvl="2" indent="-182563" algn="r" rtl="1" eaLnBrk="1" hangingPunct="1">
              <a:spcBef>
                <a:spcPct val="20000"/>
              </a:spcBef>
              <a:defRPr/>
            </a:pPr>
            <a:r>
              <a:rPr lang="fa-IR" sz="2800" dirty="0" smtClean="0">
                <a:solidFill>
                  <a:schemeClr val="dk1"/>
                </a:solidFill>
                <a:latin typeface="+mn-lt"/>
                <a:cs typeface="B Mitra" pitchFamily="2" charset="-78"/>
              </a:rPr>
              <a:t>عوامل اقتصادي- اجتماعي</a:t>
            </a:r>
          </a:p>
          <a:p>
            <a:pPr marL="990600" lvl="2" indent="-182563" algn="r" rtl="1" eaLnBrk="1" hangingPunct="1">
              <a:spcBef>
                <a:spcPct val="20000"/>
              </a:spcBef>
              <a:defRPr/>
            </a:pPr>
            <a:r>
              <a:rPr lang="fa-IR" sz="2800" dirty="0" smtClean="0">
                <a:solidFill>
                  <a:schemeClr val="dk1"/>
                </a:solidFill>
                <a:latin typeface="+mn-lt"/>
                <a:cs typeface="B Mitra" pitchFamily="2" charset="-78"/>
              </a:rPr>
              <a:t>زمينه فرهنگي</a:t>
            </a:r>
          </a:p>
        </p:txBody>
      </p:sp>
      <p:sp>
        <p:nvSpPr>
          <p:cNvPr id="7" name="Slide Number Placeholder 6"/>
          <p:cNvSpPr>
            <a:spLocks noGrp="1"/>
          </p:cNvSpPr>
          <p:nvPr>
            <p:ph type="sldNum" sz="quarter" idx="12"/>
          </p:nvPr>
        </p:nvSpPr>
        <p:spPr/>
        <p:txBody>
          <a:bodyPr/>
          <a:lstStyle/>
          <a:p>
            <a:fld id="{9330AC6E-0557-4792-BA84-DF1299267491}" type="slidenum">
              <a:rPr lang="en-US" smtClean="0"/>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62000"/>
          </a:xfrm>
        </p:spPr>
        <p:txBody>
          <a:bodyPr>
            <a:normAutofit/>
          </a:bodyPr>
          <a:lstStyle/>
          <a:p>
            <a:pPr algn="r"/>
            <a:r>
              <a:rPr lang="fa-IR" dirty="0" smtClean="0">
                <a:solidFill>
                  <a:schemeClr val="accent3">
                    <a:lumMod val="50000"/>
                  </a:schemeClr>
                </a:solidFill>
                <a:cs typeface="B Nazanin" pitchFamily="2" charset="-78"/>
              </a:rPr>
              <a:t>وقتی استرس دارید چه اتفاقی می افتد؟</a:t>
            </a:r>
          </a:p>
        </p:txBody>
      </p:sp>
      <p:sp>
        <p:nvSpPr>
          <p:cNvPr id="3" name="Content Placeholder 2"/>
          <p:cNvSpPr>
            <a:spLocks noGrp="1"/>
          </p:cNvSpPr>
          <p:nvPr>
            <p:ph idx="1"/>
          </p:nvPr>
        </p:nvSpPr>
        <p:spPr/>
        <p:txBody>
          <a:bodyPr/>
          <a:lstStyle/>
          <a:p>
            <a:pPr algn="just" rtl="1"/>
            <a:r>
              <a:rPr lang="fa-IR" dirty="0" smtClean="0">
                <a:cs typeface="B Nazanin" pitchFamily="2" charset="-78"/>
              </a:rPr>
              <a:t>از عوامل موثر در ابتلا به انواع بیماری های غیر واگیر ازجمله بیماری های قلبی و عروقی است.</a:t>
            </a:r>
          </a:p>
          <a:p>
            <a:pPr algn="just" rtl="1"/>
            <a:endParaRPr lang="fa-IR" dirty="0" smtClean="0">
              <a:cs typeface="B Nazanin" pitchFamily="2" charset="-78"/>
            </a:endParaRPr>
          </a:p>
          <a:p>
            <a:pPr algn="just" rtl="1"/>
            <a:r>
              <a:rPr lang="fa-IR" dirty="0" smtClean="0">
                <a:cs typeface="B Nazanin" pitchFamily="2" charset="-78"/>
              </a:rPr>
              <a:t>استرس و موقعیت های استرس زا رفتارهای پر خطر مانند پرخوری و مصرف سیگار را تحریک می کند.</a:t>
            </a:r>
          </a:p>
          <a:p>
            <a:pPr algn="just" rtl="1"/>
            <a:endParaRPr lang="fa-IR" dirty="0" smtClean="0">
              <a:cs typeface="B Nazanin" pitchFamily="2" charset="-78"/>
            </a:endParaRPr>
          </a:p>
          <a:p>
            <a:pPr algn="r" rtl="1">
              <a:buNone/>
            </a:pPr>
            <a:r>
              <a:rPr lang="fa-IR" b="1" dirty="0" smtClean="0">
                <a:solidFill>
                  <a:srgbClr val="FF0000"/>
                </a:solidFill>
                <a:cs typeface="B Nazanin" pitchFamily="2" charset="-78"/>
              </a:rPr>
              <a:t>                                   اما چه باید کرد؟</a:t>
            </a:r>
          </a:p>
          <a:p>
            <a:pPr algn="r" rtl="1"/>
            <a:endParaRPr lang="en-US" b="1" dirty="0"/>
          </a:p>
        </p:txBody>
      </p:sp>
      <p:sp>
        <p:nvSpPr>
          <p:cNvPr id="4" name="Slide Number Placeholder 3"/>
          <p:cNvSpPr>
            <a:spLocks noGrp="1"/>
          </p:cNvSpPr>
          <p:nvPr>
            <p:ph type="sldNum" sz="quarter" idx="12"/>
          </p:nvPr>
        </p:nvSpPr>
        <p:spPr/>
        <p:txBody>
          <a:bodyPr/>
          <a:lstStyle/>
          <a:p>
            <a:fld id="{9330AC6E-0557-4792-BA84-DF1299267491}"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srcRect l="17059" t="3125" r="16471" b="3125"/>
          <a:stretch>
            <a:fillRect/>
          </a:stretch>
        </p:blipFill>
        <p:spPr bwMode="auto">
          <a:xfrm>
            <a:off x="228600" y="228600"/>
            <a:ext cx="8610600" cy="6858000"/>
          </a:xfrm>
          <a:prstGeom prst="rect">
            <a:avLst/>
          </a:prstGeom>
          <a:ln>
            <a:noFill/>
          </a:ln>
          <a:effectLst>
            <a:softEdge rad="112500"/>
          </a:effectLst>
        </p:spPr>
      </p:pic>
      <p:sp>
        <p:nvSpPr>
          <p:cNvPr id="5" name="Oval 4"/>
          <p:cNvSpPr/>
          <p:nvPr/>
        </p:nvSpPr>
        <p:spPr>
          <a:xfrm>
            <a:off x="6934200" y="5943600"/>
            <a:ext cx="1524000" cy="762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330AC6E-0557-4792-BA84-DF1299267491}"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pPr algn="r" rtl="1"/>
            <a:r>
              <a:rPr lang="fa-IR" b="1" dirty="0" smtClean="0">
                <a:cs typeface="B Nazanin" pitchFamily="2" charset="-78"/>
              </a:rPr>
              <a:t>راه های رهایی از استرس</a:t>
            </a:r>
            <a:endParaRPr lang="en-US" b="1" dirty="0">
              <a:cs typeface="B Nazanin" pitchFamily="2" charset="-78"/>
            </a:endParaRPr>
          </a:p>
        </p:txBody>
      </p:sp>
      <p:sp>
        <p:nvSpPr>
          <p:cNvPr id="3" name="Content Placeholder 2"/>
          <p:cNvSpPr>
            <a:spLocks noGrp="1"/>
          </p:cNvSpPr>
          <p:nvPr>
            <p:ph idx="1"/>
          </p:nvPr>
        </p:nvSpPr>
        <p:spPr/>
        <p:txBody>
          <a:bodyPr>
            <a:normAutofit/>
          </a:bodyPr>
          <a:lstStyle/>
          <a:p>
            <a:pPr algn="ctr" rtl="1">
              <a:buNone/>
            </a:pPr>
            <a:r>
              <a:rPr lang="fa-IR" sz="3200" dirty="0" smtClean="0">
                <a:cs typeface="B Nazanin" pitchFamily="2" charset="-78"/>
              </a:rPr>
              <a:t>راه های مدیریت استرس در زندگی آموختنی است.</a:t>
            </a:r>
          </a:p>
          <a:p>
            <a:pPr algn="r" rtl="1"/>
            <a:endParaRPr lang="fa-IR" sz="3200" dirty="0" smtClean="0">
              <a:cs typeface="B Nazanin" pitchFamily="2" charset="-78"/>
            </a:endParaRPr>
          </a:p>
          <a:p>
            <a:pPr algn="r" rtl="1"/>
            <a:r>
              <a:rPr lang="fa-IR" sz="3200" dirty="0" smtClean="0">
                <a:cs typeface="B Nazanin" pitchFamily="2" charset="-78"/>
              </a:rPr>
              <a:t>برنامه ریزی و اولویت بندی</a:t>
            </a:r>
          </a:p>
          <a:p>
            <a:pPr algn="r" rtl="1"/>
            <a:r>
              <a:rPr lang="fa-IR" sz="3200" dirty="0" smtClean="0">
                <a:cs typeface="B Nazanin" pitchFamily="2" charset="-78"/>
              </a:rPr>
              <a:t>ورزش</a:t>
            </a:r>
          </a:p>
          <a:p>
            <a:pPr algn="r" rtl="1"/>
            <a:r>
              <a:rPr lang="fa-IR" sz="3200" dirty="0" smtClean="0">
                <a:cs typeface="B Nazanin" pitchFamily="2" charset="-78"/>
              </a:rPr>
              <a:t>برونگرا بودن</a:t>
            </a:r>
          </a:p>
          <a:p>
            <a:pPr algn="r" rtl="1"/>
            <a:r>
              <a:rPr lang="fa-IR" sz="3200" dirty="0" smtClean="0">
                <a:cs typeface="B Nazanin" pitchFamily="2" charset="-78"/>
              </a:rPr>
              <a:t>داشتن سرگرمی</a:t>
            </a:r>
          </a:p>
          <a:p>
            <a:pPr algn="r" rtl="1"/>
            <a:r>
              <a:rPr lang="fa-IR" sz="3200" dirty="0" smtClean="0">
                <a:cs typeface="B Nazanin" pitchFamily="2" charset="-78"/>
              </a:rPr>
              <a:t>نه گفتن</a:t>
            </a:r>
            <a:endParaRPr lang="en-US" sz="3200" dirty="0">
              <a:cs typeface="B Nazanin" pitchFamily="2" charset="-78"/>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609600" y="2209800"/>
            <a:ext cx="8001000" cy="3886200"/>
          </a:xfrm>
          <a:solidFill>
            <a:schemeClr val="accent6">
              <a:lumMod val="20000"/>
              <a:lumOff val="80000"/>
            </a:schemeClr>
          </a:solidFill>
        </p:spPr>
        <p:txBody>
          <a:bodyPr>
            <a:normAutofit/>
          </a:bodyPr>
          <a:lstStyle/>
          <a:p>
            <a:pPr marL="365760" indent="-256032" algn="r" rtl="1" eaLnBrk="1" fontAlgn="auto" hangingPunct="1">
              <a:lnSpc>
                <a:spcPct val="120000"/>
              </a:lnSpc>
              <a:spcAft>
                <a:spcPts val="0"/>
              </a:spcAft>
              <a:buClr>
                <a:schemeClr val="accent3"/>
              </a:buClr>
              <a:buFont typeface="Wingdings" pitchFamily="2" charset="2"/>
              <a:buChar char="v"/>
              <a:defRPr/>
            </a:pPr>
            <a:r>
              <a:rPr lang="ar-SA" sz="2600" b="1" dirty="0" smtClean="0">
                <a:solidFill>
                  <a:srgbClr val="24241C"/>
                </a:solidFill>
                <a:latin typeface="Trebuchet MS" pitchFamily="34" charset="0"/>
                <a:cs typeface="B Nazanin" pitchFamily="2" charset="-78"/>
              </a:rPr>
              <a:t>تطابق مؤثر</a:t>
            </a:r>
          </a:p>
          <a:p>
            <a:pPr marL="365760" indent="-256032" algn="r" rtl="1" eaLnBrk="1" fontAlgn="auto" hangingPunct="1">
              <a:lnSpc>
                <a:spcPct val="120000"/>
              </a:lnSpc>
              <a:spcAft>
                <a:spcPts val="0"/>
              </a:spcAft>
              <a:buClr>
                <a:schemeClr val="accent3"/>
              </a:buClr>
              <a:buFont typeface="Wingdings" pitchFamily="2" charset="2"/>
              <a:buChar char="v"/>
              <a:defRPr/>
            </a:pPr>
            <a:r>
              <a:rPr lang="fa-IR" sz="2600" b="1" dirty="0" smtClean="0">
                <a:solidFill>
                  <a:srgbClr val="24241C"/>
                </a:solidFill>
                <a:latin typeface="Trebuchet MS" pitchFamily="34" charset="0"/>
                <a:cs typeface="B Nazanin" pitchFamily="2" charset="-78"/>
              </a:rPr>
              <a:t>آموزش و </a:t>
            </a:r>
            <a:r>
              <a:rPr lang="ar-SA" sz="2600" b="1" dirty="0" smtClean="0">
                <a:solidFill>
                  <a:srgbClr val="24241C"/>
                </a:solidFill>
                <a:latin typeface="Trebuchet MS" pitchFamily="34" charset="0"/>
                <a:cs typeface="B Nazanin" pitchFamily="2" charset="-78"/>
              </a:rPr>
              <a:t>يادگيري مادام العمر</a:t>
            </a:r>
          </a:p>
          <a:p>
            <a:pPr marL="365760" indent="-256032" algn="r" rtl="1" eaLnBrk="1" fontAlgn="auto" hangingPunct="1">
              <a:lnSpc>
                <a:spcPct val="120000"/>
              </a:lnSpc>
              <a:spcAft>
                <a:spcPts val="0"/>
              </a:spcAft>
              <a:buClr>
                <a:schemeClr val="accent3"/>
              </a:buClr>
              <a:buFont typeface="Wingdings" pitchFamily="2" charset="2"/>
              <a:buChar char="v"/>
              <a:defRPr/>
            </a:pPr>
            <a:r>
              <a:rPr lang="fa-IR" sz="2600" b="1" dirty="0" smtClean="0">
                <a:solidFill>
                  <a:srgbClr val="24241C"/>
                </a:solidFill>
                <a:latin typeface="Trebuchet MS" pitchFamily="34" charset="0"/>
                <a:cs typeface="B Nazanin" pitchFamily="2" charset="-78"/>
              </a:rPr>
              <a:t>ايمني فردي</a:t>
            </a:r>
            <a:endParaRPr lang="ar-SA" sz="2600" b="1" dirty="0" smtClean="0">
              <a:solidFill>
                <a:srgbClr val="24241C"/>
              </a:solidFill>
              <a:latin typeface="Trebuchet MS" pitchFamily="34" charset="0"/>
              <a:cs typeface="B Nazanin" pitchFamily="2" charset="-78"/>
            </a:endParaRPr>
          </a:p>
          <a:p>
            <a:pPr marL="365760" indent="-256032" algn="r" rtl="1" eaLnBrk="1" fontAlgn="auto" hangingPunct="1">
              <a:lnSpc>
                <a:spcPct val="120000"/>
              </a:lnSpc>
              <a:spcAft>
                <a:spcPts val="0"/>
              </a:spcAft>
              <a:buClr>
                <a:schemeClr val="accent3"/>
              </a:buClr>
              <a:buFont typeface="Wingdings" pitchFamily="2" charset="2"/>
              <a:buChar char="v"/>
              <a:defRPr/>
            </a:pPr>
            <a:r>
              <a:rPr lang="ar-SA" sz="2600" b="1" dirty="0" smtClean="0">
                <a:solidFill>
                  <a:srgbClr val="24241C"/>
                </a:solidFill>
                <a:latin typeface="Trebuchet MS" pitchFamily="34" charset="0"/>
                <a:cs typeface="B Nazanin" pitchFamily="2" charset="-78"/>
              </a:rPr>
              <a:t>فعاليت </a:t>
            </a:r>
            <a:r>
              <a:rPr lang="fa-IR" sz="2600" b="1" dirty="0" smtClean="0">
                <a:solidFill>
                  <a:srgbClr val="24241C"/>
                </a:solidFill>
                <a:latin typeface="Trebuchet MS" pitchFamily="34" charset="0"/>
                <a:cs typeface="B Nazanin" pitchFamily="2" charset="-78"/>
              </a:rPr>
              <a:t>های </a:t>
            </a:r>
            <a:r>
              <a:rPr lang="ar-SA" sz="2600" b="1" dirty="0" smtClean="0">
                <a:solidFill>
                  <a:srgbClr val="24241C"/>
                </a:solidFill>
                <a:latin typeface="Trebuchet MS" pitchFamily="34" charset="0"/>
                <a:cs typeface="B Nazanin" pitchFamily="2" charset="-78"/>
              </a:rPr>
              <a:t>داوطلبانه  </a:t>
            </a:r>
          </a:p>
          <a:p>
            <a:pPr marL="365760" indent="-256032" algn="r" rtl="1" eaLnBrk="1" fontAlgn="auto" hangingPunct="1">
              <a:lnSpc>
                <a:spcPct val="120000"/>
              </a:lnSpc>
              <a:spcAft>
                <a:spcPts val="0"/>
              </a:spcAft>
              <a:buClr>
                <a:schemeClr val="accent3"/>
              </a:buClr>
              <a:buFont typeface="Wingdings" pitchFamily="2" charset="2"/>
              <a:buChar char="v"/>
              <a:defRPr/>
            </a:pPr>
            <a:r>
              <a:rPr lang="ar-SA" sz="2600" b="1" dirty="0" smtClean="0">
                <a:solidFill>
                  <a:srgbClr val="24241C"/>
                </a:solidFill>
                <a:latin typeface="Trebuchet MS" pitchFamily="34" charset="0"/>
                <a:cs typeface="B Nazanin" pitchFamily="2" charset="-78"/>
              </a:rPr>
              <a:t>حس هدفمند و معنادار بودن</a:t>
            </a:r>
            <a:r>
              <a:rPr lang="fa-IR" sz="2600" b="1" dirty="0" smtClean="0">
                <a:solidFill>
                  <a:srgbClr val="24241C"/>
                </a:solidFill>
                <a:latin typeface="Trebuchet MS" pitchFamily="34" charset="0"/>
                <a:cs typeface="B Nazanin" pitchFamily="2" charset="-78"/>
              </a:rPr>
              <a:t> زندگی</a:t>
            </a:r>
            <a:r>
              <a:rPr lang="ar-SA" sz="2600" b="1" dirty="0" smtClean="0">
                <a:solidFill>
                  <a:srgbClr val="24241C"/>
                </a:solidFill>
                <a:latin typeface="Trebuchet MS" pitchFamily="34" charset="0"/>
                <a:cs typeface="B Nazanin" pitchFamily="2" charset="-78"/>
              </a:rPr>
              <a:t>،</a:t>
            </a:r>
            <a:r>
              <a:rPr lang="fa-IR" sz="2600" b="1" dirty="0" smtClean="0">
                <a:solidFill>
                  <a:srgbClr val="24241C"/>
                </a:solidFill>
                <a:latin typeface="Trebuchet MS" pitchFamily="34" charset="0"/>
                <a:cs typeface="B Nazanin" pitchFamily="2" charset="-78"/>
              </a:rPr>
              <a:t> </a:t>
            </a:r>
            <a:r>
              <a:rPr lang="ar-SA" sz="2600" b="1" dirty="0" smtClean="0">
                <a:solidFill>
                  <a:srgbClr val="24241C"/>
                </a:solidFill>
                <a:latin typeface="Trebuchet MS" pitchFamily="34" charset="0"/>
                <a:cs typeface="B Nazanin" pitchFamily="2" charset="-78"/>
              </a:rPr>
              <a:t>معنويت و اميد </a:t>
            </a:r>
          </a:p>
          <a:p>
            <a:pPr marL="365760" indent="-256032" algn="r" rtl="1" eaLnBrk="1" fontAlgn="auto" hangingPunct="1">
              <a:lnSpc>
                <a:spcPct val="120000"/>
              </a:lnSpc>
              <a:spcAft>
                <a:spcPts val="0"/>
              </a:spcAft>
              <a:buClr>
                <a:schemeClr val="accent3"/>
              </a:buClr>
              <a:buFont typeface="Wingdings" pitchFamily="2" charset="2"/>
              <a:buChar char="v"/>
              <a:defRPr/>
            </a:pPr>
            <a:r>
              <a:rPr lang="ar-SA" sz="2600" b="1" dirty="0" smtClean="0">
                <a:solidFill>
                  <a:srgbClr val="24241C"/>
                </a:solidFill>
                <a:latin typeface="Trebuchet MS" pitchFamily="34" charset="0"/>
                <a:cs typeface="B Nazanin" pitchFamily="2" charset="-78"/>
              </a:rPr>
              <a:t>مرحله زندگي  </a:t>
            </a:r>
          </a:p>
          <a:p>
            <a:pPr marL="365760" indent="-256032" algn="r" rtl="1" eaLnBrk="1" fontAlgn="auto" hangingPunct="1">
              <a:lnSpc>
                <a:spcPct val="120000"/>
              </a:lnSpc>
              <a:spcAft>
                <a:spcPts val="0"/>
              </a:spcAft>
              <a:buClr>
                <a:schemeClr val="accent3"/>
              </a:buClr>
              <a:buFont typeface="Wingdings" pitchFamily="2" charset="2"/>
              <a:buChar char="v"/>
              <a:defRPr/>
            </a:pPr>
            <a:r>
              <a:rPr lang="ar-SA" sz="2600" b="1" dirty="0" smtClean="0">
                <a:solidFill>
                  <a:srgbClr val="24241C"/>
                </a:solidFill>
                <a:latin typeface="Trebuchet MS" pitchFamily="34" charset="0"/>
                <a:cs typeface="B Nazanin" pitchFamily="2" charset="-78"/>
              </a:rPr>
              <a:t>درك خطر</a:t>
            </a:r>
          </a:p>
          <a:p>
            <a:pPr marL="365760" indent="-256032" algn="just" rtl="1" eaLnBrk="1" fontAlgn="auto" hangingPunct="1">
              <a:lnSpc>
                <a:spcPct val="90000"/>
              </a:lnSpc>
              <a:spcAft>
                <a:spcPts val="0"/>
              </a:spcAft>
              <a:buClr>
                <a:schemeClr val="accent3"/>
              </a:buClr>
              <a:buFont typeface="Georgia"/>
              <a:buChar char="•"/>
              <a:defRPr/>
            </a:pPr>
            <a:endParaRPr lang="ar-SA" sz="3000" b="1" dirty="0" smtClean="0">
              <a:solidFill>
                <a:srgbClr val="24241C"/>
              </a:solidFill>
              <a:latin typeface="Trebuchet MS" pitchFamily="34" charset="0"/>
              <a:cs typeface="B Nazanin" pitchFamily="2" charset="-78"/>
            </a:endParaRPr>
          </a:p>
        </p:txBody>
      </p:sp>
      <p:sp>
        <p:nvSpPr>
          <p:cNvPr id="3" name="Rectangle 2"/>
          <p:cNvSpPr/>
          <p:nvPr/>
        </p:nvSpPr>
        <p:spPr>
          <a:xfrm>
            <a:off x="1676400" y="1295400"/>
            <a:ext cx="6237605" cy="584775"/>
          </a:xfrm>
          <a:prstGeom prst="rect">
            <a:avLst/>
          </a:prstGeom>
        </p:spPr>
        <p:txBody>
          <a:bodyPr wrap="none">
            <a:spAutoFit/>
          </a:bodyPr>
          <a:lstStyle/>
          <a:p>
            <a:pPr algn="ctr"/>
            <a:r>
              <a:rPr lang="ar-SA" sz="3200" b="1" dirty="0" smtClean="0">
                <a:solidFill>
                  <a:schemeClr val="accent6">
                    <a:lumMod val="50000"/>
                  </a:schemeClr>
                </a:solidFill>
                <a:latin typeface="Trebuchet MS" pitchFamily="34" charset="0"/>
                <a:cs typeface="B Nazanin" pitchFamily="2" charset="-78"/>
              </a:rPr>
              <a:t>عناصر</a:t>
            </a:r>
            <a:r>
              <a:rPr lang="fa-IR" sz="3200" b="1" dirty="0" smtClean="0">
                <a:solidFill>
                  <a:schemeClr val="accent6">
                    <a:lumMod val="50000"/>
                  </a:schemeClr>
                </a:solidFill>
                <a:latin typeface="Trebuchet MS" pitchFamily="34" charset="0"/>
                <a:cs typeface="B Nazanin" pitchFamily="2" charset="-78"/>
              </a:rPr>
              <a:t> مؤثر در اتخاذ </a:t>
            </a:r>
            <a:r>
              <a:rPr lang="ar-SA" sz="3200" b="1" dirty="0" smtClean="0">
                <a:solidFill>
                  <a:schemeClr val="accent6">
                    <a:lumMod val="50000"/>
                  </a:schemeClr>
                </a:solidFill>
                <a:latin typeface="Trebuchet MS" pitchFamily="34" charset="0"/>
                <a:cs typeface="B Nazanin" pitchFamily="2" charset="-78"/>
              </a:rPr>
              <a:t>يك </a:t>
            </a:r>
            <a:r>
              <a:rPr lang="fa-IR" sz="3200" b="1" dirty="0" smtClean="0">
                <a:solidFill>
                  <a:schemeClr val="accent6">
                    <a:lumMod val="50000"/>
                  </a:schemeClr>
                </a:solidFill>
                <a:latin typeface="Trebuchet MS" pitchFamily="34" charset="0"/>
                <a:cs typeface="B Nazanin" pitchFamily="2" charset="-78"/>
              </a:rPr>
              <a:t>سبك</a:t>
            </a:r>
            <a:r>
              <a:rPr lang="ar-SA" sz="3200" b="1" dirty="0" smtClean="0">
                <a:solidFill>
                  <a:schemeClr val="accent6">
                    <a:lumMod val="50000"/>
                  </a:schemeClr>
                </a:solidFill>
                <a:latin typeface="Trebuchet MS" pitchFamily="34" charset="0"/>
                <a:cs typeface="B Nazanin" pitchFamily="2" charset="-78"/>
              </a:rPr>
              <a:t> زندگي </a:t>
            </a:r>
            <a:r>
              <a:rPr lang="fa-IR" sz="3200" b="1" dirty="0" smtClean="0">
                <a:solidFill>
                  <a:schemeClr val="accent6">
                    <a:lumMod val="50000"/>
                  </a:schemeClr>
                </a:solidFill>
                <a:latin typeface="Trebuchet MS" pitchFamily="34" charset="0"/>
                <a:cs typeface="B Nazanin" pitchFamily="2" charset="-78"/>
              </a:rPr>
              <a:t>سالم</a:t>
            </a:r>
            <a:endParaRPr lang="en-US" sz="3200" b="1" dirty="0"/>
          </a:p>
        </p:txBody>
      </p:sp>
      <p:sp>
        <p:nvSpPr>
          <p:cNvPr id="4" name="Slide Number Placeholder 3"/>
          <p:cNvSpPr>
            <a:spLocks noGrp="1"/>
          </p:cNvSpPr>
          <p:nvPr>
            <p:ph type="sldNum" sz="quarter" idx="12"/>
          </p:nvPr>
        </p:nvSpPr>
        <p:spPr/>
        <p:txBody>
          <a:bodyPr/>
          <a:lstStyle/>
          <a:p>
            <a:fld id="{9330AC6E-0557-4792-BA84-DF1299267491}"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1143000"/>
            <a:ext cx="5334000" cy="707886"/>
          </a:xfrm>
          <a:prstGeom prst="rect">
            <a:avLst/>
          </a:prstGeom>
          <a:noFill/>
        </p:spPr>
        <p:txBody>
          <a:bodyPr wrap="square" rtlCol="0">
            <a:spAutoFit/>
          </a:bodyPr>
          <a:lstStyle/>
          <a:p>
            <a:pPr algn="ctr" rtl="1"/>
            <a:r>
              <a:rPr lang="fa-IR" sz="4000" b="1" dirty="0" smtClean="0">
                <a:cs typeface="B Nazanin" pitchFamily="2" charset="-78"/>
              </a:rPr>
              <a:t>تاثیر معنویت در سلامتی</a:t>
            </a:r>
            <a:endParaRPr lang="en-US" sz="4000" b="1" dirty="0">
              <a:cs typeface="B Nazanin" pitchFamily="2" charset="-78"/>
            </a:endParaRPr>
          </a:p>
        </p:txBody>
      </p:sp>
      <p:sp>
        <p:nvSpPr>
          <p:cNvPr id="6" name="TextBox 5"/>
          <p:cNvSpPr txBox="1"/>
          <p:nvPr/>
        </p:nvSpPr>
        <p:spPr>
          <a:xfrm>
            <a:off x="381000" y="2286000"/>
            <a:ext cx="8001000" cy="3108543"/>
          </a:xfrm>
          <a:prstGeom prst="rect">
            <a:avLst/>
          </a:prstGeom>
          <a:noFill/>
        </p:spPr>
        <p:txBody>
          <a:bodyPr wrap="square" rtlCol="0">
            <a:spAutoFit/>
          </a:bodyPr>
          <a:lstStyle/>
          <a:p>
            <a:pPr algn="just" rtl="1">
              <a:buFont typeface="Arial" pitchFamily="34" charset="0"/>
              <a:buChar char="•"/>
            </a:pPr>
            <a:r>
              <a:rPr lang="fa-IR" sz="2800" dirty="0" smtClean="0">
                <a:cs typeface="B Nazanin" pitchFamily="2" charset="-78"/>
              </a:rPr>
              <a:t>یکی از زمینه های عمده بیماری ها و مشکلات روانی و عوارض جسمی و اجتماعی آن احساس پوچی، بیهودگی و تزلزل روحی است که ناشی از فقدان بعد معنوی در افراد است.</a:t>
            </a:r>
          </a:p>
          <a:p>
            <a:pPr algn="r" rtl="1">
              <a:buFont typeface="Arial" pitchFamily="34" charset="0"/>
              <a:buChar char="•"/>
            </a:pPr>
            <a:endParaRPr lang="fa-IR" sz="2800" dirty="0" smtClean="0">
              <a:cs typeface="B Nazanin" pitchFamily="2" charset="-78"/>
            </a:endParaRPr>
          </a:p>
          <a:p>
            <a:pPr algn="just" rtl="1">
              <a:buFont typeface="Arial" pitchFamily="34" charset="0"/>
              <a:buChar char="•"/>
            </a:pPr>
            <a:r>
              <a:rPr lang="fa-IR" sz="2800" dirty="0" smtClean="0">
                <a:cs typeface="B Nazanin" pitchFamily="2" charset="-78"/>
              </a:rPr>
              <a:t>ایمان، هدفدار بودن زندگی، پایبندی اخلاقی، تعاون، داشتن حسن ظن و توجه بیشتر به مسائل معنوی در زندگی باعث کاهش اضطراب ، تزلزل روحی و عوارض ناشی از آن می شود.</a:t>
            </a:r>
            <a:endParaRPr lang="en-US" sz="2800" dirty="0">
              <a:cs typeface="B Nazanin" pitchFamily="2" charset="-78"/>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228600" y="1828800"/>
            <a:ext cx="8610600" cy="1447800"/>
          </a:xfrm>
          <a:solidFill>
            <a:schemeClr val="accent2">
              <a:lumMod val="20000"/>
              <a:lumOff val="80000"/>
            </a:schemeClr>
          </a:solidFill>
        </p:spPr>
        <p:txBody>
          <a:bodyPr/>
          <a:lstStyle/>
          <a:p>
            <a:pPr marL="92075" indent="17463" algn="ctr">
              <a:buNone/>
            </a:pPr>
            <a:r>
              <a:rPr lang="fa-IR" sz="3600" dirty="0" smtClean="0">
                <a:ea typeface="Majalla UI"/>
                <a:cs typeface="B Nazanin" pitchFamily="2" charset="-78"/>
              </a:rPr>
              <a:t>سلامتي و بهبودي توسط هر فردي متناسب با</a:t>
            </a:r>
            <a:r>
              <a:rPr lang="fa-IR" sz="3600" dirty="0" smtClean="0">
                <a:solidFill>
                  <a:srgbClr val="FF0000"/>
                </a:solidFill>
                <a:ea typeface="Majalla UI"/>
                <a:cs typeface="B Nazanin" pitchFamily="2" charset="-78"/>
              </a:rPr>
              <a:t> ارزش ها </a:t>
            </a:r>
            <a:r>
              <a:rPr lang="fa-IR" sz="3600" dirty="0" smtClean="0">
                <a:ea typeface="Majalla UI"/>
                <a:cs typeface="B Nazanin" pitchFamily="2" charset="-78"/>
              </a:rPr>
              <a:t>و</a:t>
            </a:r>
            <a:r>
              <a:rPr lang="fa-IR" sz="3600" dirty="0" smtClean="0">
                <a:solidFill>
                  <a:srgbClr val="FF0000"/>
                </a:solidFill>
                <a:ea typeface="Majalla UI"/>
                <a:cs typeface="B Nazanin" pitchFamily="2" charset="-78"/>
              </a:rPr>
              <a:t> اعتقاداتش </a:t>
            </a:r>
            <a:r>
              <a:rPr lang="fa-IR" sz="3600" dirty="0" smtClean="0">
                <a:ea typeface="Majalla UI"/>
                <a:cs typeface="B Nazanin" pitchFamily="2" charset="-78"/>
              </a:rPr>
              <a:t>تعريف مي شود.</a:t>
            </a:r>
          </a:p>
          <a:p>
            <a:pPr marL="92075" lvl="4" indent="17463" algn="just">
              <a:buNone/>
            </a:pPr>
            <a:endParaRPr lang="fa-IR" dirty="0" smtClean="0">
              <a:ea typeface="Majalla UI"/>
              <a:cs typeface="B Nazanin" pitchFamily="2" charset="-78"/>
            </a:endParaRPr>
          </a:p>
        </p:txBody>
      </p:sp>
      <p:sp>
        <p:nvSpPr>
          <p:cNvPr id="5" name="Titre 1"/>
          <p:cNvSpPr txBox="1">
            <a:spLocks/>
          </p:cNvSpPr>
          <p:nvPr/>
        </p:nvSpPr>
        <p:spPr>
          <a:xfrm>
            <a:off x="4002833" y="838200"/>
            <a:ext cx="4424362" cy="1143000"/>
          </a:xfrm>
          <a:prstGeom prst="rect">
            <a:avLst/>
          </a:prstGeom>
        </p:spPr>
        <p:txBody>
          <a:bodyPr anchor="ctr">
            <a:normAutofit/>
          </a:bodyPr>
          <a:lstStyle/>
          <a:p>
            <a:pPr algn="r" rtl="1">
              <a:defRPr/>
            </a:pPr>
            <a:r>
              <a:rPr lang="fa-IR" sz="3600" b="1" dirty="0" smtClean="0">
                <a:latin typeface="Arabic Typesetting" pitchFamily="66" charset="-78"/>
                <a:cs typeface="B Nazanin" pitchFamily="2" charset="-78"/>
              </a:rPr>
              <a:t>مفهوم </a:t>
            </a:r>
            <a:r>
              <a:rPr lang="fa-IR" sz="3600" b="1" dirty="0" smtClean="0">
                <a:latin typeface="Arabic Typesetting" pitchFamily="66" charset="-78"/>
                <a:cs typeface="B Nazanin" pitchFamily="2" charset="-78"/>
              </a:rPr>
              <a:t>سلامتی</a:t>
            </a:r>
            <a:endParaRPr lang="fr-CA" sz="3600" b="1" dirty="0">
              <a:latin typeface="Arabic Typesetting" pitchFamily="66" charset="-78"/>
              <a:cs typeface="B Nazanin" pitchFamily="2" charset="-78"/>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2</a:t>
            </a:fld>
            <a:endParaRPr lang="en-US"/>
          </a:p>
        </p:txBody>
      </p:sp>
      <p:sp>
        <p:nvSpPr>
          <p:cNvPr id="2" name="Rectangle 1"/>
          <p:cNvSpPr/>
          <p:nvPr/>
        </p:nvSpPr>
        <p:spPr>
          <a:xfrm>
            <a:off x="272143" y="3886200"/>
            <a:ext cx="8458200" cy="1311128"/>
          </a:xfrm>
          <a:prstGeom prst="rect">
            <a:avLst/>
          </a:prstGeom>
        </p:spPr>
        <p:txBody>
          <a:bodyPr wrap="square">
            <a:spAutoFit/>
          </a:bodyPr>
          <a:lstStyle/>
          <a:p>
            <a:pPr marL="365760" lvl="0" indent="-256032" algn="ctr" rtl="1">
              <a:lnSpc>
                <a:spcPct val="110000"/>
              </a:lnSpc>
              <a:spcBef>
                <a:spcPts val="300"/>
              </a:spcBef>
              <a:buClr>
                <a:srgbClr val="A04DA3"/>
              </a:buClr>
              <a:buFont typeface="Wingdings" pitchFamily="2" charset="2"/>
              <a:buChar char="v"/>
              <a:defRPr/>
            </a:pPr>
            <a:r>
              <a:rPr lang="fa-IR" sz="3600" b="1" dirty="0">
                <a:solidFill>
                  <a:srgbClr val="FF0000"/>
                </a:solidFill>
                <a:latin typeface="Trebuchet MS" pitchFamily="34" charset="0"/>
                <a:cs typeface="B Lotus" pitchFamily="2" charset="-78"/>
              </a:rPr>
              <a:t>زندگي سالم</a:t>
            </a:r>
            <a:r>
              <a:rPr lang="fa-IR" sz="3600" b="1" dirty="0">
                <a:solidFill>
                  <a:prstClr val="black"/>
                </a:solidFill>
                <a:latin typeface="Trebuchet MS" pitchFamily="34" charset="0"/>
                <a:cs typeface="B Lotus" pitchFamily="2" charset="-78"/>
              </a:rPr>
              <a:t>، </a:t>
            </a:r>
            <a:r>
              <a:rPr lang="ar-SA" sz="3600" b="1" dirty="0">
                <a:solidFill>
                  <a:prstClr val="black"/>
                </a:solidFill>
                <a:latin typeface="Trebuchet MS" pitchFamily="34" charset="0"/>
                <a:cs typeface="B Lotus" pitchFamily="2" charset="-78"/>
              </a:rPr>
              <a:t>زندگي متعادل</a:t>
            </a:r>
            <a:r>
              <a:rPr lang="fa-IR" sz="3600" b="1" dirty="0">
                <a:solidFill>
                  <a:prstClr val="black"/>
                </a:solidFill>
                <a:latin typeface="Trebuchet MS" pitchFamily="34" charset="0"/>
                <a:cs typeface="B Lotus" pitchFamily="2" charset="-78"/>
              </a:rPr>
              <a:t>ی</a:t>
            </a:r>
            <a:r>
              <a:rPr lang="ar-SA" sz="3600" b="1" dirty="0">
                <a:solidFill>
                  <a:prstClr val="black"/>
                </a:solidFill>
                <a:latin typeface="Trebuchet MS" pitchFamily="34" charset="0"/>
                <a:cs typeface="B Lotus" pitchFamily="2" charset="-78"/>
              </a:rPr>
              <a:t> </a:t>
            </a:r>
            <a:r>
              <a:rPr lang="fa-IR" sz="3600" b="1" dirty="0">
                <a:solidFill>
                  <a:prstClr val="black"/>
                </a:solidFill>
                <a:latin typeface="Trebuchet MS" pitchFamily="34" charset="0"/>
                <a:cs typeface="B Lotus" pitchFamily="2" charset="-78"/>
              </a:rPr>
              <a:t>است </a:t>
            </a:r>
            <a:r>
              <a:rPr lang="ar-SA" sz="3600" b="1" dirty="0">
                <a:solidFill>
                  <a:prstClr val="black"/>
                </a:solidFill>
                <a:latin typeface="Trebuchet MS" pitchFamily="34" charset="0"/>
                <a:cs typeface="B Lotus" pitchFamily="2" charset="-78"/>
              </a:rPr>
              <a:t>كه در آن هر </a:t>
            </a:r>
            <a:r>
              <a:rPr lang="fa-IR" sz="3600" b="1" dirty="0">
                <a:solidFill>
                  <a:prstClr val="black"/>
                </a:solidFill>
                <a:latin typeface="Trebuchet MS" pitchFamily="34" charset="0"/>
                <a:cs typeface="B Lotus" pitchFamily="2" charset="-78"/>
              </a:rPr>
              <a:t>فرد</a:t>
            </a:r>
            <a:r>
              <a:rPr lang="ar-SA" sz="3600" b="1" dirty="0">
                <a:solidFill>
                  <a:prstClr val="black"/>
                </a:solidFill>
                <a:latin typeface="Trebuchet MS" pitchFamily="34" charset="0"/>
                <a:cs typeface="B Lotus" pitchFamily="2" charset="-78"/>
              </a:rPr>
              <a:t> ب</a:t>
            </a:r>
            <a:r>
              <a:rPr lang="fa-IR" sz="3600" b="1" dirty="0">
                <a:solidFill>
                  <a:prstClr val="black"/>
                </a:solidFill>
                <a:latin typeface="Trebuchet MS" pitchFamily="34" charset="0"/>
                <a:cs typeface="B Lotus" pitchFamily="2" charset="-78"/>
              </a:rPr>
              <a:t>ه </a:t>
            </a:r>
            <a:r>
              <a:rPr lang="ar-SA" sz="3600" b="1" dirty="0">
                <a:solidFill>
                  <a:prstClr val="black"/>
                </a:solidFill>
                <a:latin typeface="Trebuchet MS" pitchFamily="34" charset="0"/>
                <a:cs typeface="B Lotus" pitchFamily="2" charset="-78"/>
              </a:rPr>
              <a:t>طور آگاهانه </a:t>
            </a:r>
            <a:r>
              <a:rPr lang="fa-IR" sz="3600" b="1" dirty="0">
                <a:solidFill>
                  <a:prstClr val="black"/>
                </a:solidFill>
                <a:latin typeface="Trebuchet MS" pitchFamily="34" charset="0"/>
                <a:cs typeface="B Lotus" pitchFamily="2" charset="-78"/>
              </a:rPr>
              <a:t>رفتارهای سالم را </a:t>
            </a:r>
            <a:r>
              <a:rPr lang="ar-SA" sz="3600" b="1" dirty="0">
                <a:solidFill>
                  <a:prstClr val="black"/>
                </a:solidFill>
                <a:latin typeface="Trebuchet MS" pitchFamily="34" charset="0"/>
                <a:cs typeface="B Lotus" pitchFamily="2" charset="-78"/>
              </a:rPr>
              <a:t>انتخاب مي</a:t>
            </a:r>
            <a:r>
              <a:rPr lang="fa-IR" sz="3600" b="1" dirty="0">
                <a:solidFill>
                  <a:prstClr val="black"/>
                </a:solidFill>
                <a:latin typeface="Trebuchet MS" pitchFamily="34" charset="0"/>
                <a:cs typeface="B Lotus" pitchFamily="2" charset="-78"/>
              </a:rPr>
              <a:t> </a:t>
            </a:r>
            <a:r>
              <a:rPr lang="ar-SA" sz="3600" b="1" dirty="0">
                <a:solidFill>
                  <a:prstClr val="black"/>
                </a:solidFill>
                <a:latin typeface="Trebuchet MS" pitchFamily="34" charset="0"/>
                <a:cs typeface="B Lotus" pitchFamily="2" charset="-78"/>
              </a:rPr>
              <a:t>كند</a:t>
            </a:r>
            <a:r>
              <a:rPr lang="fa-IR" sz="3600" b="1" dirty="0">
                <a:solidFill>
                  <a:prstClr val="black"/>
                </a:solidFill>
                <a:latin typeface="Trebuchet MS" pitchFamily="34" charset="0"/>
                <a:cs typeface="B Lotus" pitchFamily="2" charset="-78"/>
              </a:rPr>
              <a:t>.</a:t>
            </a:r>
            <a:endParaRPr lang="fa-IR" sz="3600" b="1" dirty="0">
              <a:solidFill>
                <a:prstClr val="black"/>
              </a:solidFill>
              <a:latin typeface="Trebuchet MS" pitchFamily="34" charset="0"/>
              <a:cs typeface="B Lotus" pitchFamily="2" charset="-7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2666999"/>
            <a:ext cx="7215238" cy="1815882"/>
          </a:xfrm>
          <a:prstGeom prst="rect">
            <a:avLst/>
          </a:prstGeom>
          <a:noFill/>
        </p:spPr>
        <p:txBody>
          <a:bodyPr wrap="square" rtlCol="1">
            <a:spAutoFit/>
          </a:bodyPr>
          <a:lstStyle/>
          <a:p>
            <a:pPr algn="just" rtl="1"/>
            <a:r>
              <a:rPr lang="fa-IR" sz="2800" dirty="0" smtClean="0">
                <a:cs typeface="B Nazanin" pitchFamily="2" charset="-78"/>
              </a:rPr>
              <a:t>اشكال مختلف استعمال دخانيات از علل اصلي عوامل زيست محيطي است كه موجب انواع بیماری های ریوی مانند سرطان و...مي شود. برآورد شده است كه در همه جهان هم اكنون سيگار موجب بيش از يك ميليون مرگ زودرس در هر سال مي شود </a:t>
            </a:r>
            <a:endParaRPr lang="fa-IR" sz="2800" dirty="0">
              <a:cs typeface="B Nazanin" pitchFamily="2" charset="-78"/>
            </a:endParaRPr>
          </a:p>
        </p:txBody>
      </p:sp>
      <p:sp>
        <p:nvSpPr>
          <p:cNvPr id="3" name="Rectangle 2"/>
          <p:cNvSpPr/>
          <p:nvPr/>
        </p:nvSpPr>
        <p:spPr>
          <a:xfrm>
            <a:off x="3851290" y="914400"/>
            <a:ext cx="4454510" cy="707886"/>
          </a:xfrm>
          <a:prstGeom prst="rect">
            <a:avLst/>
          </a:prstGeom>
        </p:spPr>
        <p:txBody>
          <a:bodyPr wrap="square">
            <a:spAutoFit/>
          </a:bodyPr>
          <a:lstStyle/>
          <a:p>
            <a:pPr algn="r" rtl="1"/>
            <a:r>
              <a:rPr lang="fa-IR" sz="4000" b="1" dirty="0" smtClean="0">
                <a:cs typeface="Zar" pitchFamily="2" charset="-78"/>
              </a:rPr>
              <a:t>استعمال دخانيات </a:t>
            </a:r>
            <a:endParaRPr lang="en-US" sz="4000" dirty="0"/>
          </a:p>
        </p:txBody>
      </p:sp>
      <p:sp>
        <p:nvSpPr>
          <p:cNvPr id="4" name="Slide Number Placeholder 3"/>
          <p:cNvSpPr>
            <a:spLocks noGrp="1"/>
          </p:cNvSpPr>
          <p:nvPr>
            <p:ph type="sldNum" sz="quarter" idx="12"/>
          </p:nvPr>
        </p:nvSpPr>
        <p:spPr/>
        <p:txBody>
          <a:bodyPr/>
          <a:lstStyle/>
          <a:p>
            <a:fld id="{9330AC6E-0557-4792-BA84-DF1299267491}" type="slidenum">
              <a:rPr lang="en-US" smtClean="0"/>
              <a:pPr/>
              <a:t>20</a:t>
            </a:fld>
            <a:endParaRPr lang="en-US"/>
          </a:p>
        </p:txBody>
      </p:sp>
    </p:spTree>
    <p:extLst>
      <p:ext uri="{BB962C8B-B14F-4D97-AF65-F5344CB8AC3E}">
        <p14:creationId xmlns:p14="http://schemas.microsoft.com/office/powerpoint/2010/main" val="682099560"/>
      </p:ext>
    </p:extLst>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38200"/>
          </a:xfrm>
        </p:spPr>
        <p:txBody>
          <a:bodyPr/>
          <a:lstStyle/>
          <a:p>
            <a:pPr algn="ctr"/>
            <a:r>
              <a:rPr lang="fa-IR" dirty="0" smtClean="0">
                <a:cs typeface="B Nazanin" pitchFamily="2" charset="-78"/>
              </a:rPr>
              <a:t> و در آخر...</a:t>
            </a:r>
            <a:endParaRPr lang="fa-IR" dirty="0">
              <a:cs typeface="B Nazanin" pitchFamily="2" charset="-78"/>
            </a:endParaRPr>
          </a:p>
        </p:txBody>
      </p:sp>
      <p:sp>
        <p:nvSpPr>
          <p:cNvPr id="3" name="Content Placeholder 2"/>
          <p:cNvSpPr>
            <a:spLocks noGrp="1"/>
          </p:cNvSpPr>
          <p:nvPr>
            <p:ph idx="1"/>
          </p:nvPr>
        </p:nvSpPr>
        <p:spPr/>
        <p:txBody>
          <a:bodyPr/>
          <a:lstStyle/>
          <a:p>
            <a:pPr algn="r" rtl="1">
              <a:defRPr/>
            </a:pPr>
            <a:r>
              <a:rPr lang="ar-SA" dirty="0" smtClean="0">
                <a:solidFill>
                  <a:schemeClr val="tx1">
                    <a:lumMod val="95000"/>
                    <a:lumOff val="5000"/>
                  </a:schemeClr>
                </a:solidFill>
                <a:cs typeface="B Lotus" pitchFamily="2" charset="-78"/>
              </a:rPr>
              <a:t>اللهم صل علي محمد</a:t>
            </a:r>
            <a:r>
              <a:rPr lang="en-US" dirty="0" smtClean="0">
                <a:solidFill>
                  <a:schemeClr val="tx1">
                    <a:lumMod val="95000"/>
                    <a:lumOff val="5000"/>
                  </a:schemeClr>
                </a:solidFill>
                <a:cs typeface="B Lotus" pitchFamily="2" charset="-78"/>
              </a:rPr>
              <a:t> </a:t>
            </a:r>
            <a:r>
              <a:rPr lang="ar-SA" dirty="0" smtClean="0">
                <a:solidFill>
                  <a:schemeClr val="tx1">
                    <a:lumMod val="95000"/>
                    <a:lumOff val="5000"/>
                  </a:schemeClr>
                </a:solidFill>
                <a:cs typeface="B Lotus" pitchFamily="2" charset="-78"/>
              </a:rPr>
              <a:t>و</a:t>
            </a:r>
            <a:r>
              <a:rPr lang="fa-IR" dirty="0" smtClean="0">
                <a:solidFill>
                  <a:schemeClr val="tx1">
                    <a:lumMod val="95000"/>
                    <a:lumOff val="5000"/>
                  </a:schemeClr>
                </a:solidFill>
                <a:cs typeface="B Lotus" pitchFamily="2" charset="-78"/>
              </a:rPr>
              <a:t>آ</a:t>
            </a:r>
            <a:r>
              <a:rPr lang="ar-SA" dirty="0" smtClean="0">
                <a:solidFill>
                  <a:schemeClr val="tx1">
                    <a:lumMod val="95000"/>
                    <a:lumOff val="5000"/>
                  </a:schemeClr>
                </a:solidFill>
                <a:cs typeface="B Lotus" pitchFamily="2" charset="-78"/>
              </a:rPr>
              <a:t>له،</a:t>
            </a:r>
            <a:r>
              <a:rPr lang="fa-IR" dirty="0" smtClean="0">
                <a:solidFill>
                  <a:schemeClr val="tx1">
                    <a:lumMod val="95000"/>
                    <a:lumOff val="5000"/>
                  </a:schemeClr>
                </a:solidFill>
                <a:cs typeface="B Lotus" pitchFamily="2" charset="-78"/>
              </a:rPr>
              <a:t> </a:t>
            </a:r>
            <a:r>
              <a:rPr lang="ar-SA" dirty="0" smtClean="0">
                <a:solidFill>
                  <a:schemeClr val="tx1">
                    <a:lumMod val="95000"/>
                    <a:lumOff val="5000"/>
                  </a:schemeClr>
                </a:solidFill>
                <a:cs typeface="B Lotus" pitchFamily="2" charset="-78"/>
              </a:rPr>
              <a:t>وعافني عافيه كافيه شافيه عاليه ناميه</a:t>
            </a:r>
          </a:p>
          <a:p>
            <a:pPr algn="r" rtl="1">
              <a:buNone/>
              <a:defRPr/>
            </a:pPr>
            <a:endParaRPr lang="ar-SA" dirty="0" smtClean="0">
              <a:solidFill>
                <a:schemeClr val="tx1">
                  <a:lumMod val="95000"/>
                  <a:lumOff val="5000"/>
                </a:schemeClr>
              </a:solidFill>
              <a:cs typeface="B Lotus" pitchFamily="2" charset="-78"/>
            </a:endParaRPr>
          </a:p>
          <a:p>
            <a:pPr algn="r" rtl="1">
              <a:defRPr/>
            </a:pPr>
            <a:r>
              <a:rPr lang="ar-SA" dirty="0" smtClean="0">
                <a:solidFill>
                  <a:schemeClr val="tx1">
                    <a:lumMod val="95000"/>
                    <a:lumOff val="5000"/>
                  </a:schemeClr>
                </a:solidFill>
                <a:cs typeface="B Lotus" pitchFamily="2" charset="-78"/>
              </a:rPr>
              <a:t>بارخدايا بر</a:t>
            </a:r>
            <a:r>
              <a:rPr lang="fa-IR" dirty="0" smtClean="0">
                <a:solidFill>
                  <a:schemeClr val="tx1">
                    <a:lumMod val="95000"/>
                    <a:lumOff val="5000"/>
                  </a:schemeClr>
                </a:solidFill>
                <a:cs typeface="B Lotus" pitchFamily="2" charset="-78"/>
              </a:rPr>
              <a:t> </a:t>
            </a:r>
            <a:r>
              <a:rPr lang="ar-SA" dirty="0" smtClean="0">
                <a:solidFill>
                  <a:schemeClr val="tx1">
                    <a:lumMod val="95000"/>
                    <a:lumOff val="5000"/>
                  </a:schemeClr>
                </a:solidFill>
                <a:cs typeface="B Lotus" pitchFamily="2" charset="-78"/>
              </a:rPr>
              <a:t>محمد وآل او درود فرست</a:t>
            </a:r>
            <a:r>
              <a:rPr lang="fa-IR" dirty="0" smtClean="0">
                <a:solidFill>
                  <a:schemeClr val="tx1">
                    <a:lumMod val="95000"/>
                    <a:lumOff val="5000"/>
                  </a:schemeClr>
                </a:solidFill>
                <a:cs typeface="B Lotus" pitchFamily="2" charset="-78"/>
              </a:rPr>
              <a:t> و </a:t>
            </a:r>
            <a:r>
              <a:rPr lang="ar-SA" dirty="0" smtClean="0">
                <a:solidFill>
                  <a:schemeClr val="tx1">
                    <a:lumMod val="95000"/>
                    <a:lumOff val="5000"/>
                  </a:schemeClr>
                </a:solidFill>
                <a:cs typeface="B Lotus" pitchFamily="2" charset="-78"/>
              </a:rPr>
              <a:t>مرا سلامتي ده، سلامتي كه بي نيازكننده و بهبودي دهنده و</a:t>
            </a:r>
            <a:r>
              <a:rPr lang="en-US" dirty="0" smtClean="0">
                <a:solidFill>
                  <a:schemeClr val="tx1">
                    <a:lumMod val="95000"/>
                    <a:lumOff val="5000"/>
                  </a:schemeClr>
                </a:solidFill>
                <a:cs typeface="B Lotus" pitchFamily="2" charset="-78"/>
              </a:rPr>
              <a:t> </a:t>
            </a:r>
            <a:r>
              <a:rPr lang="ar-SA" dirty="0" smtClean="0">
                <a:solidFill>
                  <a:schemeClr val="tx1">
                    <a:lumMod val="95000"/>
                    <a:lumOff val="5000"/>
                  </a:schemeClr>
                </a:solidFill>
                <a:cs typeface="B Lotus" pitchFamily="2" charset="-78"/>
              </a:rPr>
              <a:t>بالاتر</a:t>
            </a:r>
            <a:r>
              <a:rPr lang="en-US" dirty="0" smtClean="0">
                <a:solidFill>
                  <a:schemeClr val="tx1">
                    <a:lumMod val="95000"/>
                    <a:lumOff val="5000"/>
                  </a:schemeClr>
                </a:solidFill>
                <a:cs typeface="B Lotus" pitchFamily="2" charset="-78"/>
              </a:rPr>
              <a:t> </a:t>
            </a:r>
            <a:r>
              <a:rPr lang="ar-SA" dirty="0" smtClean="0">
                <a:solidFill>
                  <a:schemeClr val="tx1">
                    <a:lumMod val="95000"/>
                    <a:lumOff val="5000"/>
                  </a:schemeClr>
                </a:solidFill>
                <a:cs typeface="B Lotus" pitchFamily="2" charset="-78"/>
              </a:rPr>
              <a:t>و</a:t>
            </a:r>
            <a:r>
              <a:rPr lang="en-US" dirty="0" smtClean="0">
                <a:solidFill>
                  <a:schemeClr val="tx1">
                    <a:lumMod val="95000"/>
                    <a:lumOff val="5000"/>
                  </a:schemeClr>
                </a:solidFill>
                <a:cs typeface="B Lotus" pitchFamily="2" charset="-78"/>
              </a:rPr>
              <a:t> </a:t>
            </a:r>
            <a:r>
              <a:rPr lang="ar-SA" dirty="0" smtClean="0">
                <a:solidFill>
                  <a:schemeClr val="tx1">
                    <a:lumMod val="95000"/>
                    <a:lumOff val="5000"/>
                  </a:schemeClr>
                </a:solidFill>
                <a:cs typeface="B Lotus" pitchFamily="2" charset="-78"/>
              </a:rPr>
              <a:t>برتر و افزون شونده باشد. </a:t>
            </a:r>
          </a:p>
          <a:p>
            <a:pPr algn="r" rtl="1">
              <a:defRPr/>
            </a:pPr>
            <a:endParaRPr lang="ar-SA" dirty="0" smtClean="0">
              <a:solidFill>
                <a:schemeClr val="tx1">
                  <a:lumMod val="95000"/>
                  <a:lumOff val="5000"/>
                </a:schemeClr>
              </a:solidFill>
              <a:cs typeface="B Lotus" pitchFamily="2" charset="-78"/>
            </a:endParaRPr>
          </a:p>
          <a:p>
            <a:pPr algn="l" rtl="1">
              <a:buNone/>
              <a:defRPr/>
            </a:pPr>
            <a:r>
              <a:rPr lang="ar-SA" dirty="0" smtClean="0">
                <a:solidFill>
                  <a:schemeClr val="tx1">
                    <a:lumMod val="95000"/>
                    <a:lumOff val="5000"/>
                  </a:schemeClr>
                </a:solidFill>
                <a:cs typeface="B Lotus" pitchFamily="2" charset="-78"/>
              </a:rPr>
              <a:t>امام سجاد (ع) دعاي 23صحيفه سجاديه</a:t>
            </a:r>
            <a:endParaRPr lang="en-US" dirty="0" smtClean="0">
              <a:solidFill>
                <a:schemeClr val="tx1">
                  <a:lumMod val="95000"/>
                  <a:lumOff val="5000"/>
                </a:schemeClr>
              </a:solidFill>
              <a:cs typeface="B Lotus" pitchFamily="2" charset="-78"/>
            </a:endParaRPr>
          </a:p>
          <a:p>
            <a:pPr algn="r" rtl="1"/>
            <a:endParaRPr lang="fa-IR" dirty="0"/>
          </a:p>
        </p:txBody>
      </p:sp>
      <p:sp>
        <p:nvSpPr>
          <p:cNvPr id="4" name="Slide Number Placeholder 3"/>
          <p:cNvSpPr>
            <a:spLocks noGrp="1"/>
          </p:cNvSpPr>
          <p:nvPr>
            <p:ph type="sldNum" sz="quarter" idx="12"/>
          </p:nvPr>
        </p:nvSpPr>
        <p:spPr/>
        <p:txBody>
          <a:bodyPr/>
          <a:lstStyle/>
          <a:p>
            <a:fld id="{9330AC6E-0557-4792-BA84-DF1299267491}"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4288536"/>
          </a:xfrm>
        </p:spPr>
        <p:txBody>
          <a:bodyPr>
            <a:normAutofit/>
          </a:bodyPr>
          <a:lstStyle/>
          <a:p>
            <a:pPr algn="r">
              <a:lnSpc>
                <a:spcPct val="120000"/>
              </a:lnSpc>
              <a:defRPr/>
            </a:pPr>
            <a:r>
              <a:rPr lang="fa-IR" sz="2400" b="1" dirty="0" smtClean="0">
                <a:latin typeface="Agency FB" pitchFamily="34" charset="0"/>
                <a:cs typeface="Times New Roman" panose="02020603050405020304" pitchFamily="18" charset="0"/>
              </a:rPr>
              <a:t>تهران: </a:t>
            </a:r>
            <a:r>
              <a:rPr lang="fa-IR" sz="2400" dirty="0" smtClean="0">
                <a:latin typeface="Agency FB" pitchFamily="34" charset="0"/>
                <a:cs typeface="Times New Roman" panose="02020603050405020304" pitchFamily="18" charset="0"/>
              </a:rPr>
              <a:t>بيمارستان فيروزگر (تلفن تماس: 09133151200)</a:t>
            </a:r>
          </a:p>
          <a:p>
            <a:pPr>
              <a:lnSpc>
                <a:spcPct val="120000"/>
              </a:lnSpc>
              <a:defRPr/>
            </a:pPr>
            <a:r>
              <a:rPr lang="fa-IR" sz="2400" b="1" dirty="0" smtClean="0">
                <a:latin typeface="Agency FB" pitchFamily="34" charset="0"/>
                <a:cs typeface="Times New Roman" panose="02020603050405020304" pitchFamily="18" charset="0"/>
              </a:rPr>
              <a:t>گرگان: </a:t>
            </a:r>
            <a:r>
              <a:rPr lang="fa-IR" sz="2400" dirty="0" smtClean="0">
                <a:latin typeface="2  Nazanin"/>
                <a:cs typeface="Times New Roman" panose="02020603050405020304" pitchFamily="18" charset="0"/>
              </a:rPr>
              <a:t>خيابان 5 آذر- بین آذر 16و18 - جنب بانك ملت- كانون حامیان بیماران سرطانی و صعب العلاج مهر گلستان </a:t>
            </a:r>
            <a:r>
              <a:rPr lang="fa-IR" sz="2400" dirty="0" smtClean="0">
                <a:latin typeface="Agency FB" pitchFamily="34" charset="0"/>
                <a:cs typeface="Times New Roman" panose="02020603050405020304" pitchFamily="18" charset="0"/>
              </a:rPr>
              <a:t>(تلفن تماس:01732224414)</a:t>
            </a:r>
          </a:p>
          <a:p>
            <a:pPr>
              <a:lnSpc>
                <a:spcPct val="120000"/>
              </a:lnSpc>
              <a:defRPr/>
            </a:pPr>
            <a:r>
              <a:rPr lang="fa-IR" sz="2400" b="1" dirty="0" smtClean="0">
                <a:latin typeface="Agency FB" pitchFamily="34" charset="0"/>
                <a:cs typeface="Times New Roman" panose="02020603050405020304" pitchFamily="18" charset="0"/>
              </a:rPr>
              <a:t>اصفهان: </a:t>
            </a:r>
            <a:r>
              <a:rPr lang="fa-IR" sz="2400" dirty="0" smtClean="0">
                <a:latin typeface="Agency FB" pitchFamily="34" charset="0"/>
                <a:cs typeface="Times New Roman" panose="02020603050405020304" pitchFamily="18" charset="0"/>
              </a:rPr>
              <a:t>بيمارستان حضرت سيدالشهدا (تلفن تماس: 0311235021)</a:t>
            </a:r>
            <a:endParaRPr lang="en-US" sz="2400" dirty="0" smtClean="0">
              <a:latin typeface="Agency FB" pitchFamily="34" charset="0"/>
              <a:cs typeface="Times New Roman" panose="02020603050405020304" pitchFamily="18" charset="0"/>
            </a:endParaRPr>
          </a:p>
          <a:p>
            <a:pPr algn="ctr" rtl="0">
              <a:lnSpc>
                <a:spcPct val="120000"/>
              </a:lnSpc>
              <a:buFont typeface="Wingdings 2" pitchFamily="18" charset="2"/>
              <a:buNone/>
              <a:defRPr/>
            </a:pPr>
            <a:r>
              <a:rPr lang="en-US" sz="3200" u="sng" dirty="0" smtClean="0">
                <a:solidFill>
                  <a:schemeClr val="accent2">
                    <a:lumMod val="50000"/>
                  </a:schemeClr>
                </a:solidFill>
                <a:latin typeface="2  Nazanin"/>
                <a:cs typeface="+mj-cs"/>
                <a:hlinkClick r:id="rId2"/>
              </a:rPr>
              <a:t>amidhazini@gmail.com</a:t>
            </a:r>
            <a:endParaRPr lang="en-US" sz="3200" u="sng" dirty="0" smtClean="0">
              <a:solidFill>
                <a:schemeClr val="accent2">
                  <a:lumMod val="50000"/>
                </a:schemeClr>
              </a:solidFill>
              <a:latin typeface="2  Nazanin"/>
              <a:cs typeface="+mj-cs"/>
            </a:endParaRPr>
          </a:p>
          <a:p>
            <a:pPr algn="ctr" rtl="0">
              <a:lnSpc>
                <a:spcPct val="120000"/>
              </a:lnSpc>
              <a:buNone/>
              <a:defRPr/>
            </a:pPr>
            <a:r>
              <a:rPr lang="en-US" sz="3200" u="sng" dirty="0" smtClean="0">
                <a:solidFill>
                  <a:schemeClr val="accent2">
                    <a:lumMod val="50000"/>
                  </a:schemeClr>
                </a:solidFill>
                <a:latin typeface="2  Nazanin"/>
                <a:cs typeface="+mj-cs"/>
                <a:hlinkClick r:id="rId3"/>
              </a:rPr>
              <a:t>www.palliativeiran.ir</a:t>
            </a:r>
          </a:p>
        </p:txBody>
      </p:sp>
      <p:sp>
        <p:nvSpPr>
          <p:cNvPr id="4" name="TextBox 3"/>
          <p:cNvSpPr txBox="1"/>
          <p:nvPr/>
        </p:nvSpPr>
        <p:spPr>
          <a:xfrm>
            <a:off x="3657600" y="914400"/>
            <a:ext cx="2133600" cy="523220"/>
          </a:xfrm>
          <a:prstGeom prst="rect">
            <a:avLst/>
          </a:prstGeom>
          <a:noFill/>
        </p:spPr>
        <p:txBody>
          <a:bodyPr wrap="square" rtlCol="1">
            <a:spAutoFit/>
          </a:bodyPr>
          <a:lstStyle/>
          <a:p>
            <a:pPr algn="r" rtl="1"/>
            <a:r>
              <a:rPr lang="fa-IR" sz="2800" b="1" dirty="0" smtClean="0">
                <a:latin typeface="2  Nazanin"/>
              </a:rPr>
              <a:t>راه هاي ارتباطي</a:t>
            </a:r>
            <a:endParaRPr lang="fa-IR" sz="2800" b="1" dirty="0">
              <a:latin typeface="2  Nazanin"/>
            </a:endParaRPr>
          </a:p>
        </p:txBody>
      </p:sp>
      <p:sp>
        <p:nvSpPr>
          <p:cNvPr id="5" name="Slide Number Placeholder 4"/>
          <p:cNvSpPr>
            <a:spLocks noGrp="1"/>
          </p:cNvSpPr>
          <p:nvPr>
            <p:ph type="sldNum" sz="quarter" idx="12"/>
          </p:nvPr>
        </p:nvSpPr>
        <p:spPr/>
        <p:txBody>
          <a:bodyPr/>
          <a:lstStyle/>
          <a:p>
            <a:fld id="{9330AC6E-0557-4792-BA84-DF1299267491}" type="slidenum">
              <a:rPr lang="en-US" smtClean="0"/>
              <a:pPr/>
              <a:t>22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914400" y="838200"/>
            <a:ext cx="7686055" cy="6858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fontScale="32500" lnSpcReduction="20000"/>
          </a:bodyPr>
          <a:lstStyle/>
          <a:p>
            <a:pPr algn="ctr" fontAlgn="auto">
              <a:spcAft>
                <a:spcPts val="0"/>
              </a:spcAft>
              <a:defRPr/>
            </a:pPr>
            <a:endParaRPr lang="fa-IR" sz="3900" dirty="0">
              <a:latin typeface="+mj-lt"/>
              <a:ea typeface="+mj-ea"/>
              <a:cs typeface="0 Titr Bold" pitchFamily="2" charset="-78"/>
            </a:endParaRPr>
          </a:p>
          <a:p>
            <a:pPr algn="ctr" rtl="1">
              <a:defRPr/>
            </a:pPr>
            <a:r>
              <a:rPr lang="fa-IR" sz="9800" b="1" dirty="0" smtClean="0">
                <a:latin typeface="+mj-lt"/>
                <a:ea typeface="+mj-ea"/>
                <a:cs typeface="0 Titr Bold" pitchFamily="2" charset="-78"/>
              </a:rPr>
              <a:t>تعريف سلامتی از ديدگاه سازمان بهداشت جهانی</a:t>
            </a:r>
            <a:r>
              <a:rPr lang="en-US" sz="6000" b="1" dirty="0" smtClean="0">
                <a:latin typeface="Times New Roman" pitchFamily="18" charset="0"/>
                <a:ea typeface="B Davat"/>
                <a:cs typeface="Times New Roman" pitchFamily="18" charset="0"/>
              </a:rPr>
              <a:t>WHO</a:t>
            </a:r>
            <a:endParaRPr lang="en-US" sz="9800" b="1" dirty="0" smtClean="0">
              <a:latin typeface="+mj-lt"/>
              <a:ea typeface="+mj-ea"/>
              <a:cs typeface="0 Titr Bold" pitchFamily="2" charset="-78"/>
            </a:endParaRPr>
          </a:p>
          <a:p>
            <a:pPr algn="ctr" rtl="0" fontAlgn="auto">
              <a:spcAft>
                <a:spcPts val="0"/>
              </a:spcAft>
              <a:defRPr/>
            </a:pPr>
            <a:endParaRPr lang="fr-CA" sz="4400" dirty="0">
              <a:latin typeface="+mj-lt"/>
              <a:ea typeface="+mj-ea"/>
              <a:cs typeface="B Mitra" pitchFamily="2" charset="-78"/>
            </a:endParaRPr>
          </a:p>
        </p:txBody>
      </p:sp>
      <p:sp>
        <p:nvSpPr>
          <p:cNvPr id="5" name="Content Placeholder 3"/>
          <p:cNvSpPr txBox="1">
            <a:spLocks/>
          </p:cNvSpPr>
          <p:nvPr/>
        </p:nvSpPr>
        <p:spPr bwMode="auto">
          <a:xfrm>
            <a:off x="304800" y="1828800"/>
            <a:ext cx="8534400" cy="4648200"/>
          </a:xfrm>
          <a:prstGeom prst="rect">
            <a:avLst/>
          </a:prstGeom>
          <a:ln/>
          <a:extLst/>
        </p:spPr>
        <p:style>
          <a:lnRef idx="1">
            <a:schemeClr val="dk1"/>
          </a:lnRef>
          <a:fillRef idx="2">
            <a:schemeClr val="dk1"/>
          </a:fillRef>
          <a:effectRef idx="1">
            <a:schemeClr val="dk1"/>
          </a:effectRef>
          <a:fontRef idx="minor">
            <a:schemeClr val="dk1"/>
          </a:fontRef>
        </p:style>
        <p:txBody>
          <a:bodyPr/>
          <a:lstStyle>
            <a:lvl1pPr marL="514350" indent="-5143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marL="808038" indent="-808038" algn="r" rtl="1" eaLnBrk="1" hangingPunct="1">
              <a:spcBef>
                <a:spcPct val="20000"/>
              </a:spcBef>
              <a:buFont typeface="Arial" pitchFamily="34" charset="0"/>
              <a:buNone/>
              <a:tabLst>
                <a:tab pos="808038" algn="l"/>
              </a:tabLst>
              <a:defRPr/>
            </a:pPr>
            <a:endParaRPr lang="fa-IR" sz="2800" dirty="0" smtClean="0">
              <a:solidFill>
                <a:schemeClr val="accent6">
                  <a:lumMod val="75000"/>
                </a:schemeClr>
              </a:solidFill>
              <a:latin typeface="Calibri" pitchFamily="34" charset="0"/>
              <a:ea typeface="B Davat"/>
              <a:cs typeface="B Nazanin" pitchFamily="2" charset="-78"/>
            </a:endParaRPr>
          </a:p>
          <a:p>
            <a:pPr marL="808038" indent="-808038" algn="r" rtl="1" eaLnBrk="1" hangingPunct="1">
              <a:spcBef>
                <a:spcPct val="20000"/>
              </a:spcBef>
              <a:buFont typeface="Arial" pitchFamily="34" charset="0"/>
              <a:buNone/>
              <a:tabLst>
                <a:tab pos="808038" algn="l"/>
              </a:tabLst>
              <a:defRPr/>
            </a:pPr>
            <a:r>
              <a:rPr lang="fa-IR" sz="2800" b="1" dirty="0" smtClean="0">
                <a:solidFill>
                  <a:schemeClr val="accent6">
                    <a:lumMod val="75000"/>
                  </a:schemeClr>
                </a:solidFill>
                <a:latin typeface="Calibri" pitchFamily="34" charset="0"/>
                <a:ea typeface="B Davat"/>
                <a:cs typeface="B Nazanin" pitchFamily="2" charset="-78"/>
              </a:rPr>
              <a:t>1946: سلامتی عبارت است از رفاه کامل جسمی، روانی، اجتماعی و نه تنها بیمار یا معلول نبودن.</a:t>
            </a:r>
          </a:p>
          <a:p>
            <a:pPr marL="808038" indent="-808038" algn="r" rtl="1" eaLnBrk="1" hangingPunct="1">
              <a:spcBef>
                <a:spcPct val="20000"/>
              </a:spcBef>
              <a:buFont typeface="Arial" pitchFamily="34" charset="0"/>
              <a:buNone/>
              <a:tabLst>
                <a:tab pos="808038" algn="l"/>
              </a:tabLst>
              <a:defRPr/>
            </a:pPr>
            <a:endParaRPr lang="fa-IR" sz="2800" dirty="0" smtClean="0">
              <a:latin typeface="Calibri" pitchFamily="34" charset="0"/>
              <a:ea typeface="B Davat"/>
              <a:cs typeface="B Nazanin" pitchFamily="2" charset="-78"/>
            </a:endParaRPr>
          </a:p>
          <a:p>
            <a:pPr marL="808038" indent="-808038" algn="r" rtl="1" eaLnBrk="1" hangingPunct="1">
              <a:spcBef>
                <a:spcPct val="20000"/>
              </a:spcBef>
              <a:buFont typeface="Arial" pitchFamily="34" charset="0"/>
              <a:buNone/>
              <a:tabLst>
                <a:tab pos="808038" algn="l"/>
              </a:tabLst>
              <a:defRPr/>
            </a:pPr>
            <a:r>
              <a:rPr lang="fa-IR" sz="2800" b="1" dirty="0" smtClean="0">
                <a:solidFill>
                  <a:schemeClr val="accent6">
                    <a:lumMod val="75000"/>
                  </a:schemeClr>
                </a:solidFill>
                <a:latin typeface="Calibri" pitchFamily="34" charset="0"/>
                <a:ea typeface="B Davat"/>
                <a:cs typeface="B Nazanin" pitchFamily="2" charset="-78"/>
              </a:rPr>
              <a:t>1984: توانایی داشتن یک زندگی ايده آل از نظر اقتصادی و اجتماعی  به تعريف قبلي اضافه شد.</a:t>
            </a:r>
          </a:p>
          <a:p>
            <a:pPr marL="808038" indent="-808038" algn="r" rtl="1" eaLnBrk="1" hangingPunct="1">
              <a:spcBef>
                <a:spcPct val="20000"/>
              </a:spcBef>
              <a:buFont typeface="Arial" pitchFamily="34" charset="0"/>
              <a:buNone/>
              <a:tabLst>
                <a:tab pos="808038" algn="l"/>
              </a:tabLst>
              <a:defRPr/>
            </a:pPr>
            <a:endParaRPr lang="fa-IR" sz="2800" b="1" dirty="0" smtClean="0">
              <a:solidFill>
                <a:schemeClr val="accent6">
                  <a:lumMod val="75000"/>
                </a:schemeClr>
              </a:solidFill>
              <a:latin typeface="Calibri" pitchFamily="34" charset="0"/>
              <a:ea typeface="B Davat"/>
              <a:cs typeface="B Nazanin" pitchFamily="2" charset="-78"/>
            </a:endParaRPr>
          </a:p>
          <a:p>
            <a:pPr marL="0" indent="0" algn="just" rtl="1" eaLnBrk="1" hangingPunct="1">
              <a:spcBef>
                <a:spcPct val="20000"/>
              </a:spcBef>
              <a:buFont typeface="Arial" pitchFamily="34" charset="0"/>
              <a:buNone/>
              <a:defRPr/>
            </a:pPr>
            <a:r>
              <a:rPr lang="fa-IR" sz="2400" dirty="0" smtClean="0">
                <a:cs typeface="B Nazanin" pitchFamily="2" charset="-78"/>
              </a:rPr>
              <a:t>بر طبق اساسنامه سازمان جهانی بهداشت، بهره مندی از بالاترین استانداردهای قابل دسترسی سلامتي یکی از اساسی ترین حقوق هر انسان بدون در نظر گرفتن نژاد، مذهب، اعتقادات سیاسی، شرایط اقتصادی یا موقعیت اجتماعی او است.</a:t>
            </a:r>
            <a:endParaRPr lang="fa-IR" sz="2400" b="1" dirty="0" smtClean="0">
              <a:latin typeface="Calibri" pitchFamily="34" charset="0"/>
              <a:ea typeface="B Davat"/>
              <a:cs typeface="B Nazanin" pitchFamily="2" charset="-78"/>
            </a:endParaRPr>
          </a:p>
        </p:txBody>
      </p:sp>
      <p:sp>
        <p:nvSpPr>
          <p:cNvPr id="6" name="Slide Number Placeholder 5"/>
          <p:cNvSpPr>
            <a:spLocks noGrp="1"/>
          </p:cNvSpPr>
          <p:nvPr>
            <p:ph type="sldNum" sz="quarter" idx="12"/>
          </p:nvPr>
        </p:nvSpPr>
        <p:spPr/>
        <p:txBody>
          <a:bodyPr/>
          <a:lstStyle/>
          <a:p>
            <a:fld id="{9330AC6E-0557-4792-BA84-DF1299267491}"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3124200" y="685800"/>
            <a:ext cx="5257800" cy="762000"/>
          </a:xfrm>
        </p:spPr>
        <p:txBody>
          <a:bodyPr/>
          <a:lstStyle/>
          <a:p>
            <a:pPr algn="r">
              <a:defRPr/>
            </a:pPr>
            <a:r>
              <a:rPr lang="fa-IR" altLang="fa-IR" b="1" dirty="0">
                <a:solidFill>
                  <a:srgbClr val="424456"/>
                </a:solidFill>
                <a:latin typeface="Trebuchet MS" pitchFamily="34" charset="0"/>
                <a:cs typeface="B Nazanin" pitchFamily="2" charset="-78"/>
              </a:rPr>
              <a:t>عوامل موثر در سلامتی</a:t>
            </a:r>
            <a:endParaRPr lang="fr-CA" b="1" dirty="0" smtClean="0">
              <a:solidFill>
                <a:schemeClr val="tx2">
                  <a:satMod val="130000"/>
                </a:schemeClr>
              </a:solidFill>
              <a:ea typeface="B Mitra"/>
              <a:cs typeface="0 Titr Bold" pitchFamily="2" charset="-78"/>
            </a:endParaRPr>
          </a:p>
        </p:txBody>
      </p:sp>
      <p:sp>
        <p:nvSpPr>
          <p:cNvPr id="8" name="TextBox 7"/>
          <p:cNvSpPr txBox="1"/>
          <p:nvPr/>
        </p:nvSpPr>
        <p:spPr>
          <a:xfrm>
            <a:off x="838200" y="1524000"/>
            <a:ext cx="7696200" cy="4826321"/>
          </a:xfrm>
          <a:prstGeom prst="rect">
            <a:avLst/>
          </a:prstGeom>
          <a:noFill/>
        </p:spPr>
        <p:txBody>
          <a:bodyPr wrap="square" rtlCol="1">
            <a:spAutoFit/>
          </a:bodyPr>
          <a:lstStyle/>
          <a:p>
            <a:pPr marL="365760" lvl="0" indent="-256032" algn="justLow" rtl="1">
              <a:lnSpc>
                <a:spcPct val="150000"/>
              </a:lnSpc>
              <a:spcBef>
                <a:spcPct val="0"/>
              </a:spcBef>
              <a:buClr>
                <a:srgbClr val="A04DA3"/>
              </a:buClr>
              <a:buFont typeface="Georgia"/>
              <a:buChar char="•"/>
              <a:defRPr/>
            </a:pPr>
            <a:r>
              <a:rPr lang="fa-IR" sz="2300" b="1" dirty="0">
                <a:solidFill>
                  <a:srgbClr val="FF0000"/>
                </a:solidFill>
                <a:cs typeface="B Nazanin" pitchFamily="2" charset="-78"/>
              </a:rPr>
              <a:t>مدیریت استرس(رويارويي با چالش‌های روزمره زندگی)</a:t>
            </a:r>
            <a:endParaRPr lang="en-US" sz="2300" b="1" dirty="0">
              <a:solidFill>
                <a:srgbClr val="FF0000"/>
              </a:solidFill>
              <a:cs typeface="B Nazanin" pitchFamily="2" charset="-78"/>
            </a:endParaRPr>
          </a:p>
          <a:p>
            <a:pPr marL="365760" lvl="0" indent="-256032" algn="justLow" rtl="1">
              <a:lnSpc>
                <a:spcPct val="150000"/>
              </a:lnSpc>
              <a:spcBef>
                <a:spcPct val="0"/>
              </a:spcBef>
              <a:buClr>
                <a:srgbClr val="A04DA3"/>
              </a:buClr>
              <a:buFont typeface="Georgia"/>
              <a:buChar char="•"/>
              <a:defRPr/>
            </a:pPr>
            <a:r>
              <a:rPr lang="fa-IR" sz="2300" b="1" dirty="0">
                <a:solidFill>
                  <a:srgbClr val="002060"/>
                </a:solidFill>
                <a:cs typeface="B Nazanin" pitchFamily="2" charset="-78"/>
              </a:rPr>
              <a:t>سبک زندگی و کارهایی که در زندگی انجام می‌دهیم </a:t>
            </a:r>
          </a:p>
          <a:p>
            <a:pPr marL="365760" lvl="0" indent="-256032" algn="justLow" rtl="1">
              <a:lnSpc>
                <a:spcPct val="150000"/>
              </a:lnSpc>
              <a:spcBef>
                <a:spcPct val="0"/>
              </a:spcBef>
              <a:buClr>
                <a:srgbClr val="A04DA3"/>
              </a:buClr>
              <a:buFont typeface="Georgia"/>
              <a:buChar char="•"/>
              <a:defRPr/>
            </a:pPr>
            <a:r>
              <a:rPr lang="fa-IR" sz="2300" b="1" dirty="0">
                <a:solidFill>
                  <a:srgbClr val="53548A"/>
                </a:solidFill>
                <a:cs typeface="B Nazanin" pitchFamily="2" charset="-78"/>
              </a:rPr>
              <a:t>سلامت روانی و اجتماعی(سلامت ذهنی، عاطفی، اجتماعی و معنوی)</a:t>
            </a:r>
            <a:endParaRPr lang="en-US" sz="2300" b="1" dirty="0">
              <a:solidFill>
                <a:srgbClr val="53548A"/>
              </a:solidFill>
              <a:cs typeface="B Nazanin" pitchFamily="2" charset="-78"/>
            </a:endParaRPr>
          </a:p>
          <a:p>
            <a:pPr marL="365760" lvl="0" indent="-256032" algn="justLow" rtl="1">
              <a:lnSpc>
                <a:spcPct val="150000"/>
              </a:lnSpc>
              <a:spcBef>
                <a:spcPct val="0"/>
              </a:spcBef>
              <a:buClr>
                <a:srgbClr val="A04DA3"/>
              </a:buClr>
              <a:buFont typeface="Georgia"/>
              <a:buChar char="•"/>
              <a:defRPr/>
            </a:pPr>
            <a:r>
              <a:rPr lang="fa-IR" sz="2300" b="1" dirty="0">
                <a:solidFill>
                  <a:srgbClr val="0070C0"/>
                </a:solidFill>
                <a:cs typeface="B Nazanin" pitchFamily="2" charset="-78"/>
              </a:rPr>
              <a:t>تغذیه‌ سالم</a:t>
            </a:r>
          </a:p>
          <a:p>
            <a:pPr marL="365760" lvl="0" indent="-256032" algn="justLow" rtl="1">
              <a:lnSpc>
                <a:spcPct val="150000"/>
              </a:lnSpc>
              <a:spcBef>
                <a:spcPct val="0"/>
              </a:spcBef>
              <a:buClr>
                <a:srgbClr val="A04DA3"/>
              </a:buClr>
              <a:buFont typeface="Georgia"/>
              <a:buChar char="•"/>
              <a:defRPr/>
            </a:pPr>
            <a:r>
              <a:rPr lang="fa-IR" sz="2300" b="1" dirty="0">
                <a:solidFill>
                  <a:srgbClr val="C4652D">
                    <a:lumMod val="75000"/>
                  </a:srgbClr>
                </a:solidFill>
                <a:cs typeface="B Nazanin" pitchFamily="2" charset="-78"/>
              </a:rPr>
              <a:t>عدم مصرف دخانیات</a:t>
            </a:r>
          </a:p>
          <a:p>
            <a:pPr marL="365760" lvl="0" indent="-256032" algn="justLow" rtl="1">
              <a:lnSpc>
                <a:spcPct val="150000"/>
              </a:lnSpc>
              <a:spcBef>
                <a:spcPct val="0"/>
              </a:spcBef>
              <a:buClr>
                <a:srgbClr val="A04DA3"/>
              </a:buClr>
              <a:buFont typeface="Georgia"/>
              <a:buChar char="•"/>
              <a:defRPr/>
            </a:pPr>
            <a:r>
              <a:rPr lang="fa-IR" sz="2300" b="1" dirty="0">
                <a:solidFill>
                  <a:srgbClr val="A04DA3">
                    <a:lumMod val="50000"/>
                  </a:srgbClr>
                </a:solidFill>
                <a:cs typeface="B Nazanin" pitchFamily="2" charset="-78"/>
              </a:rPr>
              <a:t>پيشگيري از خشونت(ايجاد محيطي امن و سالم‌)</a:t>
            </a:r>
            <a:endParaRPr lang="en-US" sz="2300" b="1" dirty="0">
              <a:solidFill>
                <a:srgbClr val="A04DA3">
                  <a:lumMod val="50000"/>
                </a:srgbClr>
              </a:solidFill>
              <a:cs typeface="B Nazanin" pitchFamily="2" charset="-78"/>
            </a:endParaRPr>
          </a:p>
          <a:p>
            <a:pPr marL="365760" lvl="0" indent="-256032" algn="justLow" rtl="1">
              <a:lnSpc>
                <a:spcPct val="150000"/>
              </a:lnSpc>
              <a:spcBef>
                <a:spcPct val="0"/>
              </a:spcBef>
              <a:buClr>
                <a:srgbClr val="A04DA3"/>
              </a:buClr>
              <a:buFont typeface="Georgia"/>
              <a:buChar char="•"/>
              <a:defRPr/>
            </a:pPr>
            <a:r>
              <a:rPr lang="fa-IR" sz="2300" b="1" dirty="0">
                <a:solidFill>
                  <a:srgbClr val="A04DA3">
                    <a:lumMod val="50000"/>
                  </a:srgbClr>
                </a:solidFill>
                <a:cs typeface="B Nazanin" pitchFamily="2" charset="-78"/>
              </a:rPr>
              <a:t>روابط سالم(ارتباط موثر با دوستان، خانواده و همسر)</a:t>
            </a:r>
            <a:endParaRPr lang="en-US" sz="2300" b="1" dirty="0">
              <a:solidFill>
                <a:srgbClr val="A04DA3">
                  <a:lumMod val="50000"/>
                </a:srgbClr>
              </a:solidFill>
              <a:cs typeface="B Nazanin" pitchFamily="2" charset="-78"/>
            </a:endParaRPr>
          </a:p>
          <a:p>
            <a:pPr marL="365760" lvl="0" indent="-256032" algn="justLow" rtl="1">
              <a:lnSpc>
                <a:spcPct val="150000"/>
              </a:lnSpc>
              <a:spcBef>
                <a:spcPct val="0"/>
              </a:spcBef>
              <a:buClr>
                <a:srgbClr val="A04DA3"/>
              </a:buClr>
              <a:buFont typeface="Georgia"/>
              <a:buChar char="•"/>
              <a:defRPr/>
            </a:pPr>
            <a:r>
              <a:rPr lang="fa-IR" sz="2300" b="1" dirty="0">
                <a:solidFill>
                  <a:srgbClr val="A04DA3">
                    <a:lumMod val="50000"/>
                  </a:srgbClr>
                </a:solidFill>
                <a:cs typeface="B Nazanin" pitchFamily="2" charset="-78"/>
              </a:rPr>
              <a:t>كنترل وزن</a:t>
            </a:r>
            <a:endParaRPr lang="en-US" sz="2300" b="1" dirty="0">
              <a:solidFill>
                <a:srgbClr val="A04DA3">
                  <a:lumMod val="50000"/>
                </a:srgbClr>
              </a:solidFill>
              <a:cs typeface="B Nazanin" pitchFamily="2" charset="-78"/>
            </a:endParaRPr>
          </a:p>
          <a:p>
            <a:pPr marL="365760" lvl="0" indent="-256032" algn="justLow" rtl="1">
              <a:lnSpc>
                <a:spcPct val="150000"/>
              </a:lnSpc>
              <a:spcBef>
                <a:spcPct val="0"/>
              </a:spcBef>
              <a:buClr>
                <a:srgbClr val="A04DA3"/>
              </a:buClr>
              <a:buFont typeface="Georgia"/>
              <a:buChar char="•"/>
              <a:defRPr/>
            </a:pPr>
            <a:r>
              <a:rPr lang="fa-IR" sz="2300" b="1" dirty="0">
                <a:solidFill>
                  <a:srgbClr val="A04DA3">
                    <a:lumMod val="50000"/>
                  </a:srgbClr>
                </a:solidFill>
                <a:cs typeface="B Nazanin" pitchFamily="2" charset="-78"/>
              </a:rPr>
              <a:t>ورزش و فعاليت روزانه </a:t>
            </a:r>
            <a:endParaRPr lang="fa-IR" sz="2300" b="1" dirty="0">
              <a:solidFill>
                <a:srgbClr val="A04DA3">
                  <a:lumMod val="50000"/>
                </a:srgbClr>
              </a:solidFill>
              <a:cs typeface="B Nazanin" pitchFamily="2" charset="-78"/>
            </a:endParaRPr>
          </a:p>
        </p:txBody>
      </p:sp>
      <p:sp>
        <p:nvSpPr>
          <p:cNvPr id="6" name="Slide Number Placeholder 5"/>
          <p:cNvSpPr>
            <a:spLocks noGrp="1"/>
          </p:cNvSpPr>
          <p:nvPr>
            <p:ph type="sldNum" sz="quarter" idx="12"/>
          </p:nvPr>
        </p:nvSpPr>
        <p:spPr/>
        <p:txBody>
          <a:bodyPr/>
          <a:lstStyle/>
          <a:p>
            <a:fld id="{9330AC6E-0557-4792-BA84-DF1299267491}" type="slidenum">
              <a:rPr lang="en-US" smtClean="0"/>
              <a:pPr/>
              <a:t>4</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458200" cy="2057400"/>
          </a:xfrm>
        </p:spPr>
        <p:txBody>
          <a:bodyPr>
            <a:normAutofit/>
          </a:bodyPr>
          <a:lstStyle/>
          <a:p>
            <a:pPr algn="r" rtl="1">
              <a:buFont typeface="Wingdings" pitchFamily="2" charset="2"/>
              <a:buChar char="ü"/>
            </a:pPr>
            <a:r>
              <a:rPr lang="fa-IR" sz="3200" dirty="0" smtClean="0">
                <a:solidFill>
                  <a:schemeClr val="accent3">
                    <a:lumMod val="75000"/>
                  </a:schemeClr>
                </a:solidFill>
                <a:latin typeface="+mn-lt"/>
                <a:ea typeface="+mn-ea"/>
                <a:cs typeface="B Nazanin" pitchFamily="2" charset="-78"/>
              </a:rPr>
              <a:t>سبک زندگی یک فرد:</a:t>
            </a:r>
            <a:br>
              <a:rPr lang="fa-IR" sz="3200" dirty="0" smtClean="0">
                <a:solidFill>
                  <a:schemeClr val="accent3">
                    <a:lumMod val="75000"/>
                  </a:schemeClr>
                </a:solidFill>
                <a:latin typeface="+mn-lt"/>
                <a:ea typeface="+mn-ea"/>
                <a:cs typeface="B Nazanin" pitchFamily="2" charset="-78"/>
              </a:rPr>
            </a:br>
            <a:r>
              <a:rPr lang="fa-IR" sz="3200" dirty="0" smtClean="0">
                <a:solidFill>
                  <a:schemeClr val="accent3">
                    <a:lumMod val="75000"/>
                  </a:schemeClr>
                </a:solidFill>
                <a:latin typeface="+mn-lt"/>
                <a:ea typeface="+mn-ea"/>
                <a:cs typeface="B Nazanin" pitchFamily="2" charset="-78"/>
              </a:rPr>
              <a:t>مجموعه عملکردهای روزانه یک فرد</a:t>
            </a:r>
            <a:br>
              <a:rPr lang="fa-IR" sz="3200" dirty="0" smtClean="0">
                <a:solidFill>
                  <a:schemeClr val="accent3">
                    <a:lumMod val="75000"/>
                  </a:schemeClr>
                </a:solidFill>
                <a:latin typeface="+mn-lt"/>
                <a:ea typeface="+mn-ea"/>
                <a:cs typeface="B Nazanin" pitchFamily="2" charset="-78"/>
              </a:rPr>
            </a:br>
            <a:r>
              <a:rPr lang="fa-IR" sz="3200" dirty="0" smtClean="0">
                <a:solidFill>
                  <a:schemeClr val="accent3">
                    <a:lumMod val="75000"/>
                  </a:schemeClr>
                </a:solidFill>
                <a:latin typeface="+mn-lt"/>
                <a:ea typeface="+mn-ea"/>
                <a:cs typeface="B Nazanin" pitchFamily="2" charset="-78"/>
              </a:rPr>
              <a:t>پوشیدن، نحوه خوردن، انتخاب محل، روش زندگی و نگاه، نگرش و باورهای فردی زندگی </a:t>
            </a:r>
            <a:endParaRPr lang="en-US" sz="3200" dirty="0">
              <a:solidFill>
                <a:schemeClr val="accent3">
                  <a:lumMod val="75000"/>
                </a:schemeClr>
              </a:solidFill>
              <a:latin typeface="+mn-lt"/>
              <a:ea typeface="+mn-ea"/>
              <a:cs typeface="B Nazanin" pitchFamily="2" charset="-78"/>
            </a:endParaRPr>
          </a:p>
        </p:txBody>
      </p:sp>
      <p:sp>
        <p:nvSpPr>
          <p:cNvPr id="3" name="Content Placeholder 2"/>
          <p:cNvSpPr>
            <a:spLocks noGrp="1"/>
          </p:cNvSpPr>
          <p:nvPr>
            <p:ph idx="1"/>
          </p:nvPr>
        </p:nvSpPr>
        <p:spPr>
          <a:xfrm>
            <a:off x="457200" y="4419600"/>
            <a:ext cx="8229600" cy="2154936"/>
          </a:xfrm>
        </p:spPr>
        <p:txBody>
          <a:bodyPr>
            <a:normAutofit fontScale="92500" lnSpcReduction="10000"/>
          </a:bodyPr>
          <a:lstStyle/>
          <a:p>
            <a:pPr marL="274320" lvl="0" indent="-274320" rtl="0">
              <a:spcBef>
                <a:spcPct val="20000"/>
              </a:spcBef>
              <a:buClr>
                <a:srgbClr val="D16349"/>
              </a:buClr>
              <a:buSzPct val="85000"/>
              <a:buNone/>
            </a:pPr>
            <a:r>
              <a:rPr lang="ar-SA" sz="4000" dirty="0">
                <a:solidFill>
                  <a:prstClr val="black"/>
                </a:solidFill>
                <a:cs typeface="Adobe Arabic" pitchFamily="18" charset="-78"/>
              </a:rPr>
              <a:t>دردنیای امروز، سبک زندگی فقط شیوه پاسخ به نیازهای جاری یک فرد نیست، بلکه هویت، جایگاه و موقعیت اجتماعی او را مشخص می‌کند و این </a:t>
            </a:r>
            <a:r>
              <a:rPr lang="en-US" sz="4000" dirty="0" smtClean="0">
                <a:solidFill>
                  <a:prstClr val="black"/>
                </a:solidFill>
                <a:cs typeface="Adobe Arabic" pitchFamily="18" charset="-78"/>
              </a:rPr>
              <a:t>.</a:t>
            </a:r>
            <a:r>
              <a:rPr lang="ar-SA" sz="4000" dirty="0" smtClean="0">
                <a:solidFill>
                  <a:prstClr val="black"/>
                </a:solidFill>
                <a:cs typeface="Adobe Arabic" pitchFamily="18" charset="-78"/>
              </a:rPr>
              <a:t>ترتیب</a:t>
            </a:r>
            <a:r>
              <a:rPr lang="ar-SA" sz="4000" dirty="0">
                <a:solidFill>
                  <a:prstClr val="black"/>
                </a:solidFill>
                <a:cs typeface="Adobe Arabic" pitchFamily="18" charset="-78"/>
              </a:rPr>
              <a:t>، ابزاری برای اعمال قدرت در جامعه است</a:t>
            </a:r>
            <a:endParaRPr lang="en-US" sz="4000" dirty="0">
              <a:solidFill>
                <a:prstClr val="black"/>
              </a:solidFill>
              <a:cs typeface="Adobe Arabic" pitchFamily="18" charset="-78"/>
            </a:endParaRPr>
          </a:p>
          <a:p>
            <a:pPr algn="just" rtl="1"/>
            <a:endParaRPr lang="en-US" dirty="0">
              <a:solidFill>
                <a:schemeClr val="accent3">
                  <a:lumMod val="75000"/>
                </a:schemeClr>
              </a:solidFill>
              <a:cs typeface="B Nazanin" pitchFamily="2" charset="-78"/>
            </a:endParaRPr>
          </a:p>
        </p:txBody>
      </p:sp>
      <p:sp>
        <p:nvSpPr>
          <p:cNvPr id="4" name="Rectangle 3"/>
          <p:cNvSpPr/>
          <p:nvPr/>
        </p:nvSpPr>
        <p:spPr>
          <a:xfrm>
            <a:off x="381000" y="2123182"/>
            <a:ext cx="8458200" cy="584775"/>
          </a:xfrm>
          <a:prstGeom prst="rect">
            <a:avLst/>
          </a:prstGeom>
        </p:spPr>
        <p:txBody>
          <a:bodyPr wrap="square">
            <a:spAutoFit/>
          </a:bodyPr>
          <a:lstStyle/>
          <a:p>
            <a:pPr algn="just" rtl="1">
              <a:buFont typeface="Wingdings" pitchFamily="2" charset="2"/>
              <a:buChar char="ü"/>
              <a:defRPr/>
            </a:pPr>
            <a:endParaRPr lang="fa-IR" sz="3200" dirty="0" smtClean="0">
              <a:solidFill>
                <a:srgbClr val="002060"/>
              </a:solidFill>
              <a:latin typeface="2  Zar"/>
              <a:cs typeface="B Nazanin" pitchFamily="2" charset="-78"/>
            </a:endParaRPr>
          </a:p>
        </p:txBody>
      </p:sp>
      <p:sp>
        <p:nvSpPr>
          <p:cNvPr id="5" name="Title 1"/>
          <p:cNvSpPr txBox="1">
            <a:spLocks/>
          </p:cNvSpPr>
          <p:nvPr/>
        </p:nvSpPr>
        <p:spPr>
          <a:xfrm>
            <a:off x="457200" y="838200"/>
            <a:ext cx="8229600" cy="1066800"/>
          </a:xfrm>
          <a:prstGeom prst="rect">
            <a:avLst/>
          </a:prstGeom>
        </p:spPr>
        <p:style>
          <a:lnRef idx="1">
            <a:schemeClr val="accent2"/>
          </a:lnRef>
          <a:fillRef idx="2">
            <a:schemeClr val="accent2"/>
          </a:fillRef>
          <a:effectRef idx="1">
            <a:schemeClr val="accent2"/>
          </a:effectRef>
          <a:fontRef idx="minor">
            <a:schemeClr val="dk1"/>
          </a:fontRef>
        </p:style>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fa-IR" sz="5400" dirty="0" smtClean="0">
                <a:solidFill>
                  <a:schemeClr val="tx2">
                    <a:satMod val="130000"/>
                  </a:schemeClr>
                </a:solidFill>
                <a:cs typeface="0 Titr Bold" pitchFamily="2" charset="-78"/>
              </a:rPr>
              <a:t>  سبک زندگی :</a:t>
            </a:r>
            <a:endParaRPr kumimoji="0" lang="fa-IR" sz="5400" b="0" i="0" u="none" strike="noStrike" kern="1200" cap="none" spc="0" normalizeH="0" baseline="0" noProof="0" dirty="0">
              <a:ln>
                <a:noFill/>
              </a:ln>
              <a:solidFill>
                <a:schemeClr val="tx2">
                  <a:satMod val="130000"/>
                </a:schemeClr>
              </a:solidFill>
              <a:effectLst/>
              <a:uLnTx/>
              <a:uFillTx/>
              <a:latin typeface="+mn-lt"/>
              <a:ea typeface="+mn-ea"/>
              <a:cs typeface="0 Titr Bold" pitchFamily="2" charset="-78"/>
            </a:endParaRPr>
          </a:p>
        </p:txBody>
      </p:sp>
      <p:sp>
        <p:nvSpPr>
          <p:cNvPr id="6" name="Slide Number Placeholder 5"/>
          <p:cNvSpPr>
            <a:spLocks noGrp="1"/>
          </p:cNvSpPr>
          <p:nvPr>
            <p:ph type="sldNum" sz="quarter" idx="12"/>
          </p:nvPr>
        </p:nvSpPr>
        <p:spPr/>
        <p:txBody>
          <a:bodyPr/>
          <a:lstStyle/>
          <a:p>
            <a:fld id="{9330AC6E-0557-4792-BA84-DF1299267491}" type="slidenum">
              <a:rPr lang="en-US" smtClean="0"/>
              <a:pPr/>
              <a:t>5</a:t>
            </a:fld>
            <a:endParaRPr lang="en-US"/>
          </a:p>
        </p:txBody>
      </p:sp>
    </p:spTree>
    <p:extLst>
      <p:ext uri="{BB962C8B-B14F-4D97-AF65-F5344CB8AC3E}">
        <p14:creationId xmlns:p14="http://schemas.microsoft.com/office/powerpoint/2010/main" val="2394045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lide Number Placeholder 3"/>
          <p:cNvSpPr>
            <a:spLocks noGrp="1"/>
          </p:cNvSpPr>
          <p:nvPr>
            <p:ph type="sldNum" sz="quarter" idx="12"/>
          </p:nvPr>
        </p:nvSpPr>
        <p:spPr bwMode="auto">
          <a:noFill/>
          <a:ln>
            <a:miter lim="800000"/>
            <a:headEnd/>
            <a:tailEnd/>
          </a:ln>
        </p:spPr>
        <p:txBody>
          <a:bodyPr/>
          <a:lstStyle/>
          <a:p>
            <a:fld id="{189D26EA-F63B-4A5A-A088-73790975D096}" type="slidenum">
              <a:rPr lang="fa-IR" altLang="en-US"/>
              <a:pPr/>
              <a:t>6</a:t>
            </a:fld>
            <a:endParaRPr lang="fa-IR" altLang="en-US"/>
          </a:p>
        </p:txBody>
      </p:sp>
      <p:pic>
        <p:nvPicPr>
          <p:cNvPr id="6" name="Picture 2"/>
          <p:cNvPicPr>
            <a:picLocks noChangeAspect="1" noChangeArrowheads="1"/>
          </p:cNvPicPr>
          <p:nvPr/>
        </p:nvPicPr>
        <p:blipFill>
          <a:blip r:embed="rId2" cstate="print"/>
          <a:srcRect l="12353" t="12500" r="21765"/>
          <a:stretch>
            <a:fillRect/>
          </a:stretch>
        </p:blipFill>
        <p:spPr bwMode="auto">
          <a:xfrm>
            <a:off x="0" y="457200"/>
            <a:ext cx="9144000" cy="6400800"/>
          </a:xfrm>
          <a:prstGeom prst="round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0" y="923925"/>
          <a:ext cx="6172200" cy="5459414"/>
        </p:xfrm>
        <a:graphic>
          <a:graphicData uri="http://schemas.openxmlformats.org/drawingml/2006/table">
            <a:tbl>
              <a:tblPr firstRow="1" bandRow="1">
                <a:tableStyleId>{5C22544A-7EE6-4342-B048-85BDC9FD1C3A}</a:tableStyleId>
              </a:tblPr>
              <a:tblGrid>
                <a:gridCol w="1186962">
                  <a:extLst>
                    <a:ext uri="{9D8B030D-6E8A-4147-A177-3AD203B41FA5}">
                      <a16:colId xmlns:a16="http://schemas.microsoft.com/office/drawing/2014/main" xmlns="" val="20000"/>
                    </a:ext>
                  </a:extLst>
                </a:gridCol>
                <a:gridCol w="1345223">
                  <a:extLst>
                    <a:ext uri="{9D8B030D-6E8A-4147-A177-3AD203B41FA5}">
                      <a16:colId xmlns:a16="http://schemas.microsoft.com/office/drawing/2014/main" xmlns="" val="20001"/>
                    </a:ext>
                  </a:extLst>
                </a:gridCol>
                <a:gridCol w="1266092">
                  <a:extLst>
                    <a:ext uri="{9D8B030D-6E8A-4147-A177-3AD203B41FA5}">
                      <a16:colId xmlns:a16="http://schemas.microsoft.com/office/drawing/2014/main" xmlns="" val="20002"/>
                    </a:ext>
                  </a:extLst>
                </a:gridCol>
                <a:gridCol w="2373923">
                  <a:extLst>
                    <a:ext uri="{9D8B030D-6E8A-4147-A177-3AD203B41FA5}">
                      <a16:colId xmlns:a16="http://schemas.microsoft.com/office/drawing/2014/main" xmlns="" val="20003"/>
                    </a:ext>
                  </a:extLst>
                </a:gridCol>
              </a:tblGrid>
              <a:tr h="715790">
                <a:tc>
                  <a:txBody>
                    <a:bodyPr/>
                    <a:lstStyle/>
                    <a:p>
                      <a:pPr algn="ctr"/>
                      <a:r>
                        <a:rPr lang="fa-IR" sz="2800" dirty="0" smtClean="0">
                          <a:cs typeface="B Compset" pitchFamily="2" charset="-78"/>
                        </a:rPr>
                        <a:t>جمع</a:t>
                      </a:r>
                      <a:endParaRPr lang="en-US" sz="2800" dirty="0">
                        <a:cs typeface="B Compset" pitchFamily="2" charset="-78"/>
                      </a:endParaRPr>
                    </a:p>
                  </a:txBody>
                  <a:tcPr marT="45718" marB="45718"/>
                </a:tc>
                <a:tc>
                  <a:txBody>
                    <a:bodyPr/>
                    <a:lstStyle/>
                    <a:p>
                      <a:pPr algn="ctr"/>
                      <a:r>
                        <a:rPr lang="fa-IR" sz="2800" dirty="0" smtClean="0">
                          <a:cs typeface="B Compset" pitchFamily="2" charset="-78"/>
                        </a:rPr>
                        <a:t>مردان</a:t>
                      </a:r>
                      <a:endParaRPr lang="en-US" sz="2800" dirty="0">
                        <a:cs typeface="B Compset" pitchFamily="2" charset="-78"/>
                      </a:endParaRPr>
                    </a:p>
                  </a:txBody>
                  <a:tcPr marT="45718" marB="45718"/>
                </a:tc>
                <a:tc>
                  <a:txBody>
                    <a:bodyPr/>
                    <a:lstStyle/>
                    <a:p>
                      <a:pPr algn="ctr"/>
                      <a:r>
                        <a:rPr lang="fa-IR" sz="2800" dirty="0" smtClean="0">
                          <a:cs typeface="B Compset" pitchFamily="2" charset="-78"/>
                        </a:rPr>
                        <a:t>زنان</a:t>
                      </a:r>
                      <a:endParaRPr lang="en-US" sz="2800" dirty="0">
                        <a:cs typeface="B Compset" pitchFamily="2" charset="-78"/>
                      </a:endParaRPr>
                    </a:p>
                  </a:txBody>
                  <a:tcPr marT="45718" marB="45718"/>
                </a:tc>
                <a:tc>
                  <a:txBody>
                    <a:bodyPr/>
                    <a:lstStyle/>
                    <a:p>
                      <a:pPr algn="ctr"/>
                      <a:r>
                        <a:rPr lang="fa-IR" sz="2800" dirty="0" smtClean="0">
                          <a:cs typeface="B Compset" pitchFamily="2" charset="-78"/>
                        </a:rPr>
                        <a:t>عوامل خطر</a:t>
                      </a:r>
                      <a:endParaRPr lang="en-US" sz="2800" dirty="0">
                        <a:cs typeface="B Compset" pitchFamily="2" charset="-78"/>
                      </a:endParaRPr>
                    </a:p>
                  </a:txBody>
                  <a:tcPr marT="45718" marB="45718"/>
                </a:tc>
                <a:extLst>
                  <a:ext uri="{0D108BD9-81ED-4DB2-BD59-A6C34878D82A}">
                    <a16:rowId xmlns:a16="http://schemas.microsoft.com/office/drawing/2014/main" xmlns="" val="10000"/>
                  </a:ext>
                </a:extLst>
              </a:tr>
              <a:tr h="1039049">
                <a:tc>
                  <a:txBody>
                    <a:bodyPr/>
                    <a:lstStyle/>
                    <a:p>
                      <a:pPr algn="ctr"/>
                      <a:r>
                        <a:rPr lang="fa-IR" sz="2800" dirty="0" smtClean="0">
                          <a:cs typeface="B Compset" pitchFamily="2" charset="-78"/>
                        </a:rPr>
                        <a:t>35/7</a:t>
                      </a:r>
                      <a:endParaRPr lang="en-US" sz="2800" dirty="0">
                        <a:cs typeface="B Compset" pitchFamily="2" charset="-78"/>
                      </a:endParaRPr>
                    </a:p>
                  </a:txBody>
                  <a:tcPr marT="45718" marB="45718"/>
                </a:tc>
                <a:tc>
                  <a:txBody>
                    <a:bodyPr/>
                    <a:lstStyle/>
                    <a:p>
                      <a:pPr algn="ctr"/>
                      <a:r>
                        <a:rPr lang="fa-IR" sz="2800" dirty="0" smtClean="0">
                          <a:cs typeface="B Compset" pitchFamily="2" charset="-78"/>
                        </a:rPr>
                        <a:t>25/2</a:t>
                      </a:r>
                      <a:endParaRPr lang="en-US" sz="2800" dirty="0">
                        <a:cs typeface="B Compset" pitchFamily="2" charset="-78"/>
                      </a:endParaRPr>
                    </a:p>
                  </a:txBody>
                  <a:tcPr marT="45718" marB="45718"/>
                </a:tc>
                <a:tc>
                  <a:txBody>
                    <a:bodyPr/>
                    <a:lstStyle/>
                    <a:p>
                      <a:pPr algn="ctr"/>
                      <a:r>
                        <a:rPr lang="fa-IR" sz="2800" dirty="0" smtClean="0">
                          <a:cs typeface="B Compset" pitchFamily="2" charset="-78"/>
                        </a:rPr>
                        <a:t>46/5</a:t>
                      </a:r>
                      <a:endParaRPr lang="en-US" sz="2800" dirty="0">
                        <a:cs typeface="B Compset" pitchFamily="2" charset="-78"/>
                      </a:endParaRPr>
                    </a:p>
                  </a:txBody>
                  <a:tcPr marT="45718" marB="45718"/>
                </a:tc>
                <a:tc>
                  <a:txBody>
                    <a:bodyPr/>
                    <a:lstStyle/>
                    <a:p>
                      <a:pPr algn="ctr" rtl="1"/>
                      <a:r>
                        <a:rPr lang="fa-IR" sz="2800" dirty="0" smtClean="0">
                          <a:cs typeface="B Compset" pitchFamily="2" charset="-78"/>
                        </a:rPr>
                        <a:t>عدم</a:t>
                      </a:r>
                      <a:r>
                        <a:rPr lang="en-US" sz="2800" dirty="0" smtClean="0">
                          <a:cs typeface="B Compset" pitchFamily="2" charset="-78"/>
                        </a:rPr>
                        <a:t> </a:t>
                      </a:r>
                      <a:r>
                        <a:rPr lang="fa-IR" sz="2800" dirty="0" smtClean="0">
                          <a:cs typeface="B Compset" pitchFamily="2" charset="-78"/>
                        </a:rPr>
                        <a:t>فعالیت جسمانی</a:t>
                      </a:r>
                      <a:endParaRPr lang="en-US" sz="2800" dirty="0">
                        <a:cs typeface="B Compset" pitchFamily="2" charset="-78"/>
                      </a:endParaRPr>
                    </a:p>
                  </a:txBody>
                  <a:tcPr marT="45718" marB="45718"/>
                </a:tc>
                <a:extLst>
                  <a:ext uri="{0D108BD9-81ED-4DB2-BD59-A6C34878D82A}">
                    <a16:rowId xmlns:a16="http://schemas.microsoft.com/office/drawing/2014/main" xmlns="" val="10001"/>
                  </a:ext>
                </a:extLst>
              </a:tr>
              <a:tr h="715790">
                <a:tc>
                  <a:txBody>
                    <a:bodyPr/>
                    <a:lstStyle/>
                    <a:p>
                      <a:pPr algn="ctr"/>
                      <a:r>
                        <a:rPr lang="fa-IR" sz="2800" dirty="0" smtClean="0">
                          <a:cs typeface="B Compset" pitchFamily="2" charset="-78"/>
                        </a:rPr>
                        <a:t>33/7</a:t>
                      </a:r>
                      <a:endParaRPr lang="en-US" sz="2800" dirty="0">
                        <a:cs typeface="B Compset" pitchFamily="2" charset="-78"/>
                      </a:endParaRPr>
                    </a:p>
                  </a:txBody>
                  <a:tcPr marT="45718" marB="45718"/>
                </a:tc>
                <a:tc>
                  <a:txBody>
                    <a:bodyPr/>
                    <a:lstStyle/>
                    <a:p>
                      <a:pPr algn="ctr"/>
                      <a:r>
                        <a:rPr lang="fa-IR" sz="2800" dirty="0" smtClean="0">
                          <a:cs typeface="B Compset" pitchFamily="2" charset="-78"/>
                        </a:rPr>
                        <a:t>35/8</a:t>
                      </a:r>
                      <a:endParaRPr lang="en-US" sz="2800" dirty="0">
                        <a:cs typeface="B Compset" pitchFamily="2" charset="-78"/>
                      </a:endParaRPr>
                    </a:p>
                  </a:txBody>
                  <a:tcPr marT="45718" marB="45718"/>
                </a:tc>
                <a:tc>
                  <a:txBody>
                    <a:bodyPr/>
                    <a:lstStyle/>
                    <a:p>
                      <a:pPr algn="ctr"/>
                      <a:r>
                        <a:rPr lang="fa-IR" sz="2800" dirty="0" smtClean="0">
                          <a:cs typeface="B Compset" pitchFamily="2" charset="-78"/>
                        </a:rPr>
                        <a:t>31/7</a:t>
                      </a:r>
                      <a:endParaRPr lang="en-US" sz="2800" dirty="0">
                        <a:cs typeface="B Compset" pitchFamily="2" charset="-78"/>
                      </a:endParaRPr>
                    </a:p>
                  </a:txBody>
                  <a:tcPr marT="45718" marB="45718"/>
                </a:tc>
                <a:tc>
                  <a:txBody>
                    <a:bodyPr/>
                    <a:lstStyle/>
                    <a:p>
                      <a:pPr algn="ctr"/>
                      <a:r>
                        <a:rPr lang="fa-IR" sz="2800" dirty="0" smtClean="0">
                          <a:cs typeface="B Compset" pitchFamily="2" charset="-78"/>
                        </a:rPr>
                        <a:t>فشار خون بالا</a:t>
                      </a:r>
                      <a:endParaRPr lang="en-US" sz="2800" dirty="0">
                        <a:cs typeface="B Compset" pitchFamily="2" charset="-78"/>
                      </a:endParaRPr>
                    </a:p>
                  </a:txBody>
                  <a:tcPr marT="45718" marB="45718"/>
                </a:tc>
                <a:extLst>
                  <a:ext uri="{0D108BD9-81ED-4DB2-BD59-A6C34878D82A}">
                    <a16:rowId xmlns:a16="http://schemas.microsoft.com/office/drawing/2014/main" xmlns="" val="10002"/>
                  </a:ext>
                </a:extLst>
              </a:tr>
              <a:tr h="715790">
                <a:tc>
                  <a:txBody>
                    <a:bodyPr/>
                    <a:lstStyle/>
                    <a:p>
                      <a:pPr algn="ctr"/>
                      <a:r>
                        <a:rPr lang="fa-IR" sz="2800" dirty="0" smtClean="0">
                          <a:cs typeface="B Compset" pitchFamily="2" charset="-78"/>
                        </a:rPr>
                        <a:t>8/3</a:t>
                      </a:r>
                      <a:endParaRPr lang="en-US" sz="2800" dirty="0">
                        <a:cs typeface="B Compset" pitchFamily="2" charset="-78"/>
                      </a:endParaRPr>
                    </a:p>
                  </a:txBody>
                  <a:tcPr marT="45718" marB="45718"/>
                </a:tc>
                <a:tc>
                  <a:txBody>
                    <a:bodyPr/>
                    <a:lstStyle/>
                    <a:p>
                      <a:pPr algn="ctr"/>
                      <a:r>
                        <a:rPr lang="fa-IR" sz="2800" dirty="0" smtClean="0">
                          <a:cs typeface="B Compset" pitchFamily="2" charset="-78"/>
                        </a:rPr>
                        <a:t>7/8</a:t>
                      </a:r>
                      <a:endParaRPr lang="en-US" sz="2800" dirty="0">
                        <a:cs typeface="B Compset" pitchFamily="2" charset="-78"/>
                      </a:endParaRPr>
                    </a:p>
                  </a:txBody>
                  <a:tcPr marT="45718" marB="45718"/>
                </a:tc>
                <a:tc>
                  <a:txBody>
                    <a:bodyPr/>
                    <a:lstStyle/>
                    <a:p>
                      <a:pPr algn="ctr"/>
                      <a:r>
                        <a:rPr lang="fa-IR" sz="2800" dirty="0" smtClean="0">
                          <a:cs typeface="B Compset" pitchFamily="2" charset="-78"/>
                        </a:rPr>
                        <a:t>8/9</a:t>
                      </a:r>
                      <a:endParaRPr lang="en-US" sz="2800" dirty="0">
                        <a:cs typeface="B Compset" pitchFamily="2" charset="-78"/>
                      </a:endParaRPr>
                    </a:p>
                  </a:txBody>
                  <a:tcPr marT="45718" marB="45718"/>
                </a:tc>
                <a:tc>
                  <a:txBody>
                    <a:bodyPr/>
                    <a:lstStyle/>
                    <a:p>
                      <a:pPr algn="ctr"/>
                      <a:r>
                        <a:rPr lang="fa-IR" sz="2800" dirty="0" smtClean="0">
                          <a:cs typeface="B Compset" pitchFamily="2" charset="-78"/>
                        </a:rPr>
                        <a:t>قند خون بالا</a:t>
                      </a:r>
                      <a:endParaRPr lang="en-US" sz="2800" dirty="0">
                        <a:cs typeface="B Compset" pitchFamily="2" charset="-78"/>
                      </a:endParaRPr>
                    </a:p>
                  </a:txBody>
                  <a:tcPr marT="45718" marB="45718"/>
                </a:tc>
                <a:extLst>
                  <a:ext uri="{0D108BD9-81ED-4DB2-BD59-A6C34878D82A}">
                    <a16:rowId xmlns:a16="http://schemas.microsoft.com/office/drawing/2014/main" xmlns="" val="10003"/>
                  </a:ext>
                </a:extLst>
              </a:tr>
              <a:tr h="1039049">
                <a:tc>
                  <a:txBody>
                    <a:bodyPr/>
                    <a:lstStyle/>
                    <a:p>
                      <a:pPr algn="ctr"/>
                      <a:r>
                        <a:rPr lang="fa-IR" sz="2800" dirty="0" smtClean="0">
                          <a:cs typeface="B Compset" pitchFamily="2" charset="-78"/>
                        </a:rPr>
                        <a:t>51/7</a:t>
                      </a:r>
                      <a:endParaRPr lang="en-US" sz="2800" dirty="0">
                        <a:cs typeface="B Compset" pitchFamily="2" charset="-78"/>
                      </a:endParaRPr>
                    </a:p>
                  </a:txBody>
                  <a:tcPr marT="45718" marB="45718"/>
                </a:tc>
                <a:tc>
                  <a:txBody>
                    <a:bodyPr/>
                    <a:lstStyle/>
                    <a:p>
                      <a:pPr algn="ctr"/>
                      <a:r>
                        <a:rPr lang="fa-IR" sz="2800" dirty="0" smtClean="0">
                          <a:cs typeface="B Compset" pitchFamily="2" charset="-78"/>
                        </a:rPr>
                        <a:t>48/8</a:t>
                      </a:r>
                      <a:endParaRPr lang="en-US" sz="2800" dirty="0">
                        <a:cs typeface="B Compset" pitchFamily="2" charset="-78"/>
                      </a:endParaRPr>
                    </a:p>
                  </a:txBody>
                  <a:tcPr marT="45718" marB="45718"/>
                </a:tc>
                <a:tc>
                  <a:txBody>
                    <a:bodyPr/>
                    <a:lstStyle/>
                    <a:p>
                      <a:pPr algn="ctr"/>
                      <a:r>
                        <a:rPr lang="fa-IR" sz="2800" dirty="0" smtClean="0">
                          <a:cs typeface="B Compset" pitchFamily="2" charset="-78"/>
                        </a:rPr>
                        <a:t>54/7</a:t>
                      </a:r>
                      <a:endParaRPr lang="en-US" sz="2800" dirty="0">
                        <a:cs typeface="B Compset" pitchFamily="2" charset="-78"/>
                      </a:endParaRPr>
                    </a:p>
                  </a:txBody>
                  <a:tcPr marT="45718" marB="45718"/>
                </a:tc>
                <a:tc>
                  <a:txBody>
                    <a:bodyPr/>
                    <a:lstStyle/>
                    <a:p>
                      <a:pPr algn="ctr"/>
                      <a:r>
                        <a:rPr lang="fa-IR" sz="2800" dirty="0" smtClean="0">
                          <a:cs typeface="B Compset" pitchFamily="2" charset="-78"/>
                        </a:rPr>
                        <a:t>کلسترول خون بالا</a:t>
                      </a:r>
                      <a:endParaRPr lang="en-US" sz="2800" dirty="0">
                        <a:cs typeface="B Compset" pitchFamily="2" charset="-78"/>
                      </a:endParaRPr>
                    </a:p>
                  </a:txBody>
                  <a:tcPr marT="45718" marB="45718"/>
                </a:tc>
                <a:extLst>
                  <a:ext uri="{0D108BD9-81ED-4DB2-BD59-A6C34878D82A}">
                    <a16:rowId xmlns:a16="http://schemas.microsoft.com/office/drawing/2014/main" xmlns="" val="10004"/>
                  </a:ext>
                </a:extLst>
              </a:tr>
              <a:tr h="715790">
                <a:tc>
                  <a:txBody>
                    <a:bodyPr/>
                    <a:lstStyle/>
                    <a:p>
                      <a:pPr algn="ctr"/>
                      <a:r>
                        <a:rPr lang="fa-IR" sz="2800" dirty="0" smtClean="0">
                          <a:cs typeface="B Compset" pitchFamily="2" charset="-78"/>
                        </a:rPr>
                        <a:t>51/4</a:t>
                      </a:r>
                      <a:endParaRPr lang="en-US" sz="2800" dirty="0">
                        <a:cs typeface="B Compset" pitchFamily="2" charset="-78"/>
                      </a:endParaRPr>
                    </a:p>
                  </a:txBody>
                  <a:tcPr marT="45718" marB="45718"/>
                </a:tc>
                <a:tc>
                  <a:txBody>
                    <a:bodyPr/>
                    <a:lstStyle/>
                    <a:p>
                      <a:pPr algn="ctr"/>
                      <a:r>
                        <a:rPr lang="fa-IR" sz="2800" dirty="0" smtClean="0">
                          <a:cs typeface="B Compset" pitchFamily="2" charset="-78"/>
                        </a:rPr>
                        <a:t>46</a:t>
                      </a:r>
                      <a:endParaRPr lang="en-US" sz="2800" dirty="0">
                        <a:cs typeface="B Compset" pitchFamily="2" charset="-78"/>
                      </a:endParaRPr>
                    </a:p>
                  </a:txBody>
                  <a:tcPr marT="45718" marB="45718"/>
                </a:tc>
                <a:tc>
                  <a:txBody>
                    <a:bodyPr/>
                    <a:lstStyle/>
                    <a:p>
                      <a:pPr algn="ctr"/>
                      <a:r>
                        <a:rPr lang="fa-IR" sz="2800" dirty="0" smtClean="0">
                          <a:cs typeface="B Compset" pitchFamily="2" charset="-78"/>
                        </a:rPr>
                        <a:t>56/8</a:t>
                      </a:r>
                      <a:endParaRPr lang="en-US" sz="2800" dirty="0">
                        <a:cs typeface="B Compset" pitchFamily="2" charset="-78"/>
                      </a:endParaRPr>
                    </a:p>
                  </a:txBody>
                  <a:tcPr marT="45718" marB="45718"/>
                </a:tc>
                <a:tc>
                  <a:txBody>
                    <a:bodyPr/>
                    <a:lstStyle/>
                    <a:p>
                      <a:pPr algn="ctr"/>
                      <a:r>
                        <a:rPr lang="fa-IR" sz="2800" dirty="0" smtClean="0">
                          <a:cs typeface="B Compset" pitchFamily="2" charset="-78"/>
                        </a:rPr>
                        <a:t>اضافه وزن</a:t>
                      </a:r>
                      <a:endParaRPr lang="en-US" sz="2800" dirty="0">
                        <a:cs typeface="B Compset" pitchFamily="2" charset="-78"/>
                      </a:endParaRPr>
                    </a:p>
                  </a:txBody>
                  <a:tcPr marT="45718" marB="45718"/>
                </a:tc>
                <a:extLst>
                  <a:ext uri="{0D108BD9-81ED-4DB2-BD59-A6C34878D82A}">
                    <a16:rowId xmlns:a16="http://schemas.microsoft.com/office/drawing/2014/main" xmlns="" val="10005"/>
                  </a:ext>
                </a:extLst>
              </a:tr>
              <a:tr h="518156">
                <a:tc>
                  <a:txBody>
                    <a:bodyPr/>
                    <a:lstStyle/>
                    <a:p>
                      <a:pPr algn="ctr"/>
                      <a:r>
                        <a:rPr lang="fa-IR" sz="2800" dirty="0" smtClean="0">
                          <a:cs typeface="B Compset" pitchFamily="2" charset="-78"/>
                        </a:rPr>
                        <a:t>19/6</a:t>
                      </a:r>
                      <a:endParaRPr lang="en-US" sz="2800" dirty="0">
                        <a:cs typeface="B Compset" pitchFamily="2" charset="-78"/>
                      </a:endParaRPr>
                    </a:p>
                  </a:txBody>
                  <a:tcPr marT="45718" marB="45718"/>
                </a:tc>
                <a:tc>
                  <a:txBody>
                    <a:bodyPr/>
                    <a:lstStyle/>
                    <a:p>
                      <a:pPr algn="ctr"/>
                      <a:r>
                        <a:rPr lang="fa-IR" sz="2800" dirty="0" smtClean="0">
                          <a:cs typeface="B Compset" pitchFamily="2" charset="-78"/>
                        </a:rPr>
                        <a:t>12/4</a:t>
                      </a:r>
                      <a:endParaRPr lang="en-US" sz="2800" dirty="0">
                        <a:cs typeface="B Compset" pitchFamily="2" charset="-78"/>
                      </a:endParaRPr>
                    </a:p>
                  </a:txBody>
                  <a:tcPr marT="45718" marB="45718"/>
                </a:tc>
                <a:tc>
                  <a:txBody>
                    <a:bodyPr/>
                    <a:lstStyle/>
                    <a:p>
                      <a:pPr algn="ctr"/>
                      <a:r>
                        <a:rPr lang="fa-IR" sz="2800" dirty="0" smtClean="0">
                          <a:cs typeface="B Compset" pitchFamily="2" charset="-78"/>
                        </a:rPr>
                        <a:t>26/5</a:t>
                      </a:r>
                      <a:endParaRPr lang="en-US" sz="2800" dirty="0">
                        <a:cs typeface="B Compset" pitchFamily="2" charset="-78"/>
                      </a:endParaRPr>
                    </a:p>
                  </a:txBody>
                  <a:tcPr marT="45718" marB="45718"/>
                </a:tc>
                <a:tc>
                  <a:txBody>
                    <a:bodyPr/>
                    <a:lstStyle/>
                    <a:p>
                      <a:pPr algn="ctr"/>
                      <a:r>
                        <a:rPr lang="fa-IR" sz="2800" dirty="0" smtClean="0">
                          <a:cs typeface="B Compset" pitchFamily="2" charset="-78"/>
                        </a:rPr>
                        <a:t>چاقی</a:t>
                      </a:r>
                      <a:endParaRPr lang="en-US" sz="2800" dirty="0">
                        <a:cs typeface="B Compset" pitchFamily="2" charset="-78"/>
                      </a:endParaRPr>
                    </a:p>
                  </a:txBody>
                  <a:tcPr marT="45718" marB="45718"/>
                </a:tc>
                <a:extLst>
                  <a:ext uri="{0D108BD9-81ED-4DB2-BD59-A6C34878D82A}">
                    <a16:rowId xmlns:a16="http://schemas.microsoft.com/office/drawing/2014/main" xmlns="" val="10006"/>
                  </a:ext>
                </a:extLst>
              </a:tr>
            </a:tbl>
          </a:graphicData>
        </a:graphic>
      </p:graphicFrame>
      <p:sp>
        <p:nvSpPr>
          <p:cNvPr id="23596" name="TextBox 3"/>
          <p:cNvSpPr txBox="1">
            <a:spLocks noChangeArrowheads="1"/>
          </p:cNvSpPr>
          <p:nvPr/>
        </p:nvSpPr>
        <p:spPr bwMode="auto">
          <a:xfrm>
            <a:off x="3657600" y="457200"/>
            <a:ext cx="1971675" cy="461963"/>
          </a:xfrm>
          <a:prstGeom prst="rect">
            <a:avLst/>
          </a:prstGeom>
          <a:noFill/>
          <a:ln w="9525">
            <a:noFill/>
            <a:miter lim="800000"/>
            <a:headEnd/>
            <a:tailEnd/>
          </a:ln>
        </p:spPr>
        <p:txBody>
          <a:bodyPr wrap="none">
            <a:spAutoFit/>
          </a:bodyPr>
          <a:lstStyle/>
          <a:p>
            <a:pPr algn="ctr" rtl="1" eaLnBrk="1" hangingPunct="1"/>
            <a:r>
              <a:rPr lang="fa-IR" altLang="en-US" sz="2400" b="1" dirty="0">
                <a:solidFill>
                  <a:srgbClr val="FF0000"/>
                </a:solidFill>
                <a:latin typeface="Calibri" pitchFamily="34" charset="0"/>
                <a:cs typeface="B Compset" pitchFamily="2" charset="-78"/>
              </a:rPr>
              <a:t>سال 2008(1387)</a:t>
            </a:r>
            <a:endParaRPr lang="en-US" altLang="en-US" sz="2400" b="1" dirty="0">
              <a:solidFill>
                <a:srgbClr val="FF0000"/>
              </a:solidFill>
              <a:latin typeface="Calibri" pitchFamily="34" charset="0"/>
              <a:cs typeface="B Compset" pitchFamily="2" charset="-78"/>
            </a:endParaRPr>
          </a:p>
        </p:txBody>
      </p:sp>
      <p:sp>
        <p:nvSpPr>
          <p:cNvPr id="23597" name="Slide Number Placeholder 1"/>
          <p:cNvSpPr>
            <a:spLocks noGrp="1"/>
          </p:cNvSpPr>
          <p:nvPr>
            <p:ph type="sldNum" sz="quarter" idx="12"/>
          </p:nvPr>
        </p:nvSpPr>
        <p:spPr bwMode="auto">
          <a:noFill/>
          <a:ln>
            <a:miter lim="800000"/>
            <a:headEnd/>
            <a:tailEnd/>
          </a:ln>
        </p:spPr>
        <p:txBody>
          <a:bodyPr/>
          <a:lstStyle/>
          <a:p>
            <a:fld id="{B63953B0-10ED-418C-8D67-CA6431F529D4}" type="slidenum">
              <a:rPr lang="fa-IR" altLang="en-US"/>
              <a:pPr/>
              <a:t>7</a:t>
            </a:fld>
            <a:endParaRPr lang="fa-IR"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l="23529" r="24117" b="-1042"/>
          <a:stretch>
            <a:fillRect/>
          </a:stretch>
        </p:blipFill>
        <p:spPr bwMode="auto">
          <a:xfrm>
            <a:off x="0" y="0"/>
            <a:ext cx="9144000" cy="6858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9330AC6E-0557-4792-BA84-DF1299267491}"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2"/>
          <p:cNvSpPr txBox="1">
            <a:spLocks noChangeArrowheads="1"/>
          </p:cNvSpPr>
          <p:nvPr/>
        </p:nvSpPr>
        <p:spPr bwMode="auto">
          <a:xfrm>
            <a:off x="4800600" y="5867400"/>
            <a:ext cx="184150" cy="461963"/>
          </a:xfrm>
          <a:prstGeom prst="rect">
            <a:avLst/>
          </a:prstGeom>
          <a:noFill/>
          <a:ln w="9525">
            <a:noFill/>
            <a:miter lim="800000"/>
            <a:headEnd/>
            <a:tailEnd/>
          </a:ln>
        </p:spPr>
        <p:txBody>
          <a:bodyPr wrap="none">
            <a:spAutoFit/>
          </a:bodyPr>
          <a:lstStyle/>
          <a:p>
            <a:pPr algn="r" rtl="1" eaLnBrk="1" hangingPunct="1"/>
            <a:endParaRPr lang="fa-IR" altLang="en-US" sz="2400">
              <a:latin typeface="Calibri" pitchFamily="34" charset="0"/>
              <a:cs typeface="B Nazanin" pitchFamily="2" charset="-78"/>
            </a:endParaRPr>
          </a:p>
        </p:txBody>
      </p:sp>
      <p:sp>
        <p:nvSpPr>
          <p:cNvPr id="9224" name="Slide Number Placeholder 1"/>
          <p:cNvSpPr>
            <a:spLocks noGrp="1"/>
          </p:cNvSpPr>
          <p:nvPr>
            <p:ph type="sldNum" sz="quarter" idx="12"/>
          </p:nvPr>
        </p:nvSpPr>
        <p:spPr bwMode="auto">
          <a:noFill/>
          <a:ln>
            <a:miter lim="800000"/>
            <a:headEnd/>
            <a:tailEnd/>
          </a:ln>
        </p:spPr>
        <p:txBody>
          <a:bodyPr/>
          <a:lstStyle/>
          <a:p>
            <a:fld id="{07F9B391-3B33-4589-BEBC-41FDB2F2EA09}" type="slidenum">
              <a:rPr lang="fa-IR" altLang="en-US"/>
              <a:pPr/>
              <a:t>9</a:t>
            </a:fld>
            <a:endParaRPr lang="fa-IR" altLang="en-US"/>
          </a:p>
        </p:txBody>
      </p:sp>
      <p:sp>
        <p:nvSpPr>
          <p:cNvPr id="2" name="Rectangle 1"/>
          <p:cNvSpPr/>
          <p:nvPr/>
        </p:nvSpPr>
        <p:spPr>
          <a:xfrm>
            <a:off x="4785601" y="914400"/>
            <a:ext cx="4071949" cy="523220"/>
          </a:xfrm>
          <a:prstGeom prst="rect">
            <a:avLst/>
          </a:prstGeom>
        </p:spPr>
        <p:txBody>
          <a:bodyPr wrap="none">
            <a:spAutoFit/>
          </a:bodyPr>
          <a:lstStyle/>
          <a:p>
            <a:pPr lvl="0" algn="ctr" fontAlgn="base">
              <a:spcBef>
                <a:spcPct val="0"/>
              </a:spcBef>
              <a:spcAft>
                <a:spcPct val="0"/>
              </a:spcAft>
            </a:pPr>
            <a:r>
              <a:rPr lang="fa-IR" altLang="fa-IR" sz="2800" b="1" dirty="0">
                <a:solidFill>
                  <a:srgbClr val="000000"/>
                </a:solidFill>
                <a:latin typeface="2  Nazanin" pitchFamily="2" charset="-78"/>
                <a:cs typeface="Titr" panose="00000700000000000000" pitchFamily="2" charset="-78"/>
              </a:rPr>
              <a:t>هرم سلسله مراتب نيازهاي مزلو</a:t>
            </a:r>
            <a:endParaRPr lang="fa-IR" altLang="fa-IR" sz="2800" b="1" dirty="0">
              <a:solidFill>
                <a:srgbClr val="000000"/>
              </a:solidFill>
              <a:latin typeface="2  Nazanin" pitchFamily="2" charset="-78"/>
              <a:cs typeface="Titr" panose="00000700000000000000" pitchFamily="2" charset="-78"/>
            </a:endParaRPr>
          </a:p>
        </p:txBody>
      </p:sp>
      <p:pic>
        <p:nvPicPr>
          <p:cNvPr id="10" name="Picture 2" descr="C:\Users\app7\Downloads\migna_ir_858m28201049_3maslow_human_need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399"/>
            <a:ext cx="8290801" cy="502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968</TotalTime>
  <Words>894</Words>
  <Application>Microsoft Office PowerPoint</Application>
  <PresentationFormat>On-screen Show (4:3)</PresentationFormat>
  <Paragraphs>173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Urban</vt:lpstr>
      <vt:lpstr>ترویج سلامت عمومی و مبارزه با سرطان</vt:lpstr>
      <vt:lpstr>PowerPoint Presentation</vt:lpstr>
      <vt:lpstr>PowerPoint Presentation</vt:lpstr>
      <vt:lpstr>عوامل موثر در سلامتی</vt:lpstr>
      <vt:lpstr>سبک زندگی یک فرد: مجموعه عملکردهای روزانه یک فرد پوشیدن، نحوه خوردن، انتخاب محل، روش زندگی و نگاه، نگرش و باورهای فردی زندگی </vt:lpstr>
      <vt:lpstr>PowerPoint Presentation</vt:lpstr>
      <vt:lpstr>PowerPoint Presentation</vt:lpstr>
      <vt:lpstr>PowerPoint Presentation</vt:lpstr>
      <vt:lpstr>PowerPoint Presentation</vt:lpstr>
      <vt:lpstr>سلامت معنوی</vt:lpstr>
      <vt:lpstr>سلامت روحی و روانی</vt:lpstr>
      <vt:lpstr>سلامت اجتماعی</vt:lpstr>
      <vt:lpstr>تعیین کننده های سلامت</vt:lpstr>
      <vt:lpstr>PowerPoint Presentation</vt:lpstr>
      <vt:lpstr>وقتی استرس دارید چه اتفاقی می افتد؟</vt:lpstr>
      <vt:lpstr>PowerPoint Presentation</vt:lpstr>
      <vt:lpstr>راه های رهایی از استرس</vt:lpstr>
      <vt:lpstr>PowerPoint Presentation</vt:lpstr>
      <vt:lpstr>PowerPoint Presentation</vt:lpstr>
      <vt:lpstr>PowerPoint Presentation</vt:lpstr>
      <vt:lpstr> و در آخر...</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tajfar</cp:lastModifiedBy>
  <cp:revision>94</cp:revision>
  <cp:lastPrinted>2001-12-31T21:15:40Z</cp:lastPrinted>
  <dcterms:created xsi:type="dcterms:W3CDTF">2017-09-10T11:45:38Z</dcterms:created>
  <dcterms:modified xsi:type="dcterms:W3CDTF">2018-05-22T06:27:39Z</dcterms:modified>
</cp:coreProperties>
</file>