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7" r:id="rId4"/>
    <p:sldId id="266" r:id="rId5"/>
    <p:sldId id="259" r:id="rId6"/>
    <p:sldId id="260" r:id="rId7"/>
    <p:sldId id="274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7087" autoAdjust="0"/>
  </p:normalViewPr>
  <p:slideViewPr>
    <p:cSldViewPr>
      <p:cViewPr>
        <p:scale>
          <a:sx n="50" d="100"/>
          <a:sy n="50" d="100"/>
        </p:scale>
        <p:origin x="-1190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E9D1-73B7-4219-8CD0-D208C7EAB790}" type="datetime8">
              <a:rPr lang="fa-IR" smtClean="0"/>
              <a:t>نوامبر 27،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73AC-C3F8-433C-9B13-AF59D7612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2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F47E-A31A-4AE0-90FF-C614A4FFB623}" type="datetime8">
              <a:rPr lang="fa-IR" smtClean="0"/>
              <a:t>نوامبر 27، 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F6BF8-4A8C-4497-9FF0-A34AAA51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6BF8-4A8C-4497-9FF0-A34AAA512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2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6BF8-4A8C-4497-9FF0-A34AAA512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11900"/>
            <a:ext cx="2133600" cy="365125"/>
          </a:xfrm>
        </p:spPr>
        <p:txBody>
          <a:bodyPr/>
          <a:lstStyle/>
          <a:p>
            <a:fld id="{10A55527-AA29-45EA-A473-C6B52D6025FE}" type="datetime8">
              <a:rPr lang="fa-IR" smtClean="0"/>
              <a:t>نوامبر 27، 18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cs typeface="+mj-cs"/>
              </a:defRPr>
            </a:lvl1pPr>
          </a:lstStyle>
          <a:p>
            <a:fld id="{92EC42F3-5458-49BC-831A-2AD225F7371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2647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5137-4955-4925-8559-AB9255FC1C3F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94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3E9-C176-4E8B-9E04-0FC6C964EDA3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14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F09-3028-4EF8-9266-EE41729E2CF6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295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FAE-5232-4F59-AC6A-76ECE17CDB3D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91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A139-4C86-4AC4-8455-32A05D450A01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253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374-0F22-47A3-9B4A-64D2C70B577A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5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9D7-E2C7-4C01-A2C4-1FF95971963F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529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6D7-A718-4365-8AE9-9EF91B6B7EF9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7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71B1-D92E-4A66-82E1-A1D32D0F6EC5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4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E11-7222-4BBB-BB4C-972838D957D4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9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FFFF"/>
            </a:gs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7"/>
          <a:stretch/>
        </p:blipFill>
        <p:spPr>
          <a:xfrm>
            <a:off x="0" y="0"/>
            <a:ext cx="9144000" cy="1051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97" y="159541"/>
            <a:ext cx="705003" cy="7613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6235-C283-42C0-AF4E-259D6604B684}" type="datetime8">
              <a:rPr lang="fa-IR" smtClean="0"/>
              <a:t>نوامبر 27،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42F3-5458-49BC-831A-2AD225F73713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7"/>
          <a:stretch/>
        </p:blipFill>
        <p:spPr>
          <a:xfrm>
            <a:off x="0" y="0"/>
            <a:ext cx="9144000" cy="1051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97" y="159541"/>
            <a:ext cx="705003" cy="7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ho.int/cancer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</a:t>
            </a:fld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74316"/>
            <a:ext cx="60055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44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"</a:t>
            </a:r>
            <a:r>
              <a:rPr lang="fa-IR" b="1" dirty="0">
                <a:cs typeface="B Nazanin" panose="00000400000000000000" pitchFamily="2" charset="-78"/>
              </a:rPr>
              <a:t>با مشاوره هایی که انجام میشه زودتر از آن که بیمار از دنیا برود مرکز برای کنار آمدن با واقعیت به همراهان کمک می کند با جلسات مشاوره و از این قبیل </a:t>
            </a:r>
            <a:r>
              <a:rPr lang="fa-IR" b="1" dirty="0" smtClean="0">
                <a:cs typeface="B Nazanin" panose="00000400000000000000" pitchFamily="2" charset="-78"/>
              </a:rPr>
              <a:t>کارها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این موضوع باعث شده تا همراهان بیمار هم از رضایت بیشتری برخوردار باشند و کیفیت زندگی همراهان بیمار افت شدیدی نمی کند</a:t>
            </a:r>
            <a:r>
              <a:rPr lang="fa-IR" b="1" dirty="0" smtClean="0">
                <a:cs typeface="B Nazanin" panose="00000400000000000000" pitchFamily="2" charset="-78"/>
              </a:rPr>
              <a:t>."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10</a:t>
            </a:fld>
            <a:endParaRPr lang="fa-IR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0" y="1021080"/>
            <a:ext cx="3489373" cy="11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290" y="1676400"/>
            <a:ext cx="8229600" cy="5181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"</a:t>
            </a:r>
            <a:r>
              <a:rPr lang="fa-IR" sz="2400" b="1" dirty="0">
                <a:cs typeface="B Nazanin" panose="00000400000000000000" pitchFamily="2" charset="-78"/>
              </a:rPr>
              <a:t>با این روش دیگر خیلی از مراجعات به مطب پزشکان کم خواهد شد و از آنجایی که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بیمه</a:t>
            </a:r>
            <a:r>
              <a:rPr lang="fa-IR" sz="1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ها هیچ نظارتی بر بستری شدن یا نشدن، دارو نوشتن یا ننوشتن ندارند </a:t>
            </a:r>
            <a:r>
              <a:rPr lang="fa-IR" sz="2400" b="1" dirty="0">
                <a:cs typeface="B Nazanin" panose="00000400000000000000" pitchFamily="2" charset="-78"/>
              </a:rPr>
              <a:t>هیچ نظارتی روی کار متخصصین سرطان در ایران نیست، یعنی به بیان دیگر نظم و انضباط قانونی و گادلاینی وجود ندارد. پزشک حاکمیت جامع خود را با این روش از دست داده و آینده و تصمیم گیری بیمار تنها به دست پزشک نخواهد بود.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نبود سرطان شناسی و وجود فرهنگ و باورهای غلط جز موانع است</a:t>
            </a:r>
            <a:r>
              <a:rPr lang="fa-IR" sz="2400" b="1" dirty="0">
                <a:cs typeface="B Nazanin" panose="00000400000000000000" pitchFamily="2" charset="-78"/>
              </a:rPr>
              <a:t>. همچنین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نبود دوره های آموزشی </a:t>
            </a:r>
            <a:r>
              <a:rPr lang="fa-IR" sz="2400" b="1" dirty="0">
                <a:cs typeface="B Nazanin" panose="00000400000000000000" pitchFamily="2" charset="-78"/>
              </a:rPr>
              <a:t>در این زمینه باعث شده خیلی از متخصصین و مردم جامعه از وجود همچین طبی بی خبر باشند."</a:t>
            </a:r>
            <a:endParaRPr lang="fa-IR" sz="2400" b="1" dirty="0" smtClean="0"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11</a:t>
            </a:fld>
            <a:endParaRPr lang="fa-IR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3813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Pham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و همکاران (2014)</a:t>
            </a:r>
            <a:r>
              <a:rPr lang="fa-IR" b="1" dirty="0">
                <a:cs typeface="B Nazanin" panose="00000400000000000000" pitchFamily="2" charset="-78"/>
              </a:rPr>
              <a:t> با بررسی مقالات موجود از سال 2000 تا 2013 در مطالعه ای مروری به تاثیرگذاری قابل توجه تیم های مراقبت تسکینی در منازل اشاره داشتند.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کیفیت </a:t>
            </a:r>
            <a:r>
              <a:rPr lang="fa-IR" b="1" dirty="0">
                <a:cs typeface="B Nazanin" panose="00000400000000000000" pitchFamily="2" charset="-78"/>
              </a:rPr>
              <a:t>زندگی بیماران در پایان عمر افزایش یافته و هزینه ها را تقریبا 4400 دلار برای هر بیمار کاهش داده است.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مراقبت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در منزل می تواند 191 تا 389 میلیون دلار برای سیستم مراقبت کشور ذخیره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کند.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12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"/>
            <a:ext cx="2078673" cy="15350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572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انصاری و همکاران (2018) </a:t>
            </a:r>
            <a:r>
              <a:rPr lang="fa-IR" sz="2800" b="1" dirty="0">
                <a:cs typeface="B Nazanin" panose="00000400000000000000" pitchFamily="2" charset="-78"/>
              </a:rPr>
              <a:t>در مطالعه خود به نقش مهم مراقبت های تسکینی در قرن حاضر در نظام سلامت در هرکشوری اشاره </a:t>
            </a:r>
            <a:r>
              <a:rPr lang="fa-IR" sz="2800" b="1" dirty="0" smtClean="0">
                <a:cs typeface="B Nazanin" panose="00000400000000000000" pitchFamily="2" charset="-78"/>
              </a:rPr>
              <a:t>داشتند.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ارائه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های تخصصی و عمومی</a:t>
            </a:r>
            <a:r>
              <a:rPr lang="fa-IR" sz="2800" b="1" dirty="0">
                <a:cs typeface="B Nazanin" panose="00000400000000000000" pitchFamily="2" charset="-78"/>
              </a:rPr>
              <a:t>،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ارائه مدل</a:t>
            </a:r>
            <a:r>
              <a:rPr lang="fa-IR" sz="1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های آموزشی </a:t>
            </a:r>
            <a:r>
              <a:rPr lang="fa-IR" sz="2800" b="1" dirty="0">
                <a:cs typeface="B Nazanin" panose="00000400000000000000" pitchFamily="2" charset="-78"/>
              </a:rPr>
              <a:t>مناسب در دانشگاه ها و کارکنان مراقبت های بهداشتی باید توسط سیاست گذاران در نظر گرفته شود و باید در جهت افزایش آگاهی جامعه درباره موضوع مهم مراقبت های تسکینی پیش </a:t>
            </a:r>
            <a:r>
              <a:rPr lang="fa-IR" sz="2800" b="1" dirty="0" smtClean="0">
                <a:cs typeface="B Nazanin" panose="00000400000000000000" pitchFamily="2" charset="-78"/>
              </a:rPr>
              <a:t>رفت. 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13</a:t>
            </a:fld>
            <a:endParaRPr lang="fa-IR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1295400" cy="9566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>
                <a:cs typeface="B Nazanin" panose="00000400000000000000" pitchFamily="2" charset="-78"/>
              </a:rPr>
              <a:t>تجربه ارائه مراقبت تسکینی از طریق مراقبت در منزل در استان گلستان حاکی از </a:t>
            </a:r>
            <a:r>
              <a:rPr lang="ar-SA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صرفه جویی </a:t>
            </a:r>
            <a:r>
              <a:rPr lang="ar-SA" sz="2800" b="1" dirty="0">
                <a:cs typeface="B Nazanin" panose="00000400000000000000" pitchFamily="2" charset="-78"/>
              </a:rPr>
              <a:t>در هزینه های مراقبت، هزینه های بیمارستانی، هزینه های درمانی برای بیمارانی که زنده ماندند و برای بیمارانی است که در بیمارستان فوت کرده اند، است.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برخورداری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از تیم طب تسکینی در اورژانس مراکز درمانی می تواند هزینه های درمانی را به میزان 10 برابر کاهش دهد. </a:t>
            </a:r>
            <a:endParaRPr lang="fa-IR" sz="26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پیاده </a:t>
            </a:r>
            <a:r>
              <a:rPr lang="fa-IR" sz="2600" b="1" dirty="0">
                <a:cs typeface="B Nazanin" panose="00000400000000000000" pitchFamily="2" charset="-78"/>
              </a:rPr>
              <a:t>سازی طب تسکینی در استان گلستان با تمرکز در شهر گرگان به بیماران و خانواده ها کمک نمود تا درمان راحتی در کنار درمان اصلی داشته باشند، درمان اصلی ساده تر شود،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عبارتی درمان سرطان بدون طب تسکینی ناقص است</a:t>
            </a:r>
            <a:r>
              <a:rPr lang="fa-IR" sz="2600" b="1" dirty="0">
                <a:cs typeface="B Nazanin" panose="00000400000000000000" pitchFamily="2" charset="-78"/>
              </a:rPr>
              <a:t>. 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14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26162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2095"/>
            <a:ext cx="8229600" cy="3687763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از </a:t>
            </a:r>
            <a:r>
              <a:rPr lang="fa-IR" b="1" dirty="0">
                <a:cs typeface="B Nazanin" panose="00000400000000000000" pitchFamily="2" charset="-78"/>
              </a:rPr>
              <a:t>کلیه افرادی که در انجام این مطالعه نقش داشته اند به ویژه از 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کانون حامیان بیماران سرطانی و صعب العلاج مهر گلستان</a:t>
            </a:r>
            <a:r>
              <a:rPr lang="ar-SA" b="1" dirty="0">
                <a:cs typeface="B Nazanin" panose="00000400000000000000" pitchFamily="2" charset="-78"/>
              </a:rPr>
              <a:t> که همکاری صمیمانه ای با تیم پژوهشی داشتند و ما را در انجام این پژوهش یاری دادند، کمال تقدیر و تشکر را می نماییم</a:t>
            </a:r>
            <a:r>
              <a:rPr lang="ar-SA" b="1" dirty="0" smtClean="0">
                <a:cs typeface="B Nazanin" panose="00000400000000000000" pitchFamily="2" charset="-78"/>
              </a:rPr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15</a:t>
            </a:fld>
            <a:endParaRPr lang="fa-I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9673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432"/>
            <a:ext cx="4000032" cy="153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257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ar-SA" sz="2000" dirty="0">
                <a:cs typeface="+mj-cs"/>
              </a:rPr>
              <a:t>1.	</a:t>
            </a:r>
            <a:r>
              <a:rPr lang="en-US" sz="2000" dirty="0">
                <a:cs typeface="+mj-cs"/>
              </a:rPr>
              <a:t>World Health Organization. Cancer. 2018. </a:t>
            </a:r>
            <a:r>
              <a:rPr lang="en-US" sz="2000" dirty="0" err="1">
                <a:cs typeface="+mj-cs"/>
              </a:rPr>
              <a:t>Retirved</a:t>
            </a:r>
            <a:r>
              <a:rPr lang="en-US" sz="2000" dirty="0">
                <a:cs typeface="+mj-cs"/>
              </a:rPr>
              <a:t> from: </a:t>
            </a:r>
            <a:r>
              <a:rPr lang="en-US" sz="2000" dirty="0">
                <a:cs typeface="+mj-cs"/>
                <a:hlinkClick r:id="rId2"/>
              </a:rPr>
              <a:t>https://www.who.int/cancer/en</a:t>
            </a:r>
            <a:r>
              <a:rPr lang="en-US" sz="2000" dirty="0">
                <a:cs typeface="+mj-cs"/>
              </a:rPr>
              <a:t>. (accessed Oct 2018)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ar-SA" sz="2000" dirty="0">
                <a:cs typeface="+mj-cs"/>
              </a:rPr>
              <a:t>2.	</a:t>
            </a:r>
            <a:r>
              <a:rPr lang="en-US" sz="2000" dirty="0" err="1">
                <a:cs typeface="+mj-cs"/>
              </a:rPr>
              <a:t>Abachizadeh</a:t>
            </a:r>
            <a:r>
              <a:rPr lang="en-US" sz="2000" dirty="0">
                <a:cs typeface="+mj-cs"/>
              </a:rPr>
              <a:t> K, </a:t>
            </a:r>
            <a:r>
              <a:rPr lang="en-US" sz="2000" dirty="0" err="1">
                <a:cs typeface="+mj-cs"/>
              </a:rPr>
              <a:t>Kermatinia</a:t>
            </a:r>
            <a:r>
              <a:rPr lang="en-US" sz="2000" dirty="0">
                <a:cs typeface="+mj-cs"/>
              </a:rPr>
              <a:t> AA. Anticipating Cancer Rates of Iran in 2025. Community Health. 2016;3(1):66-73</a:t>
            </a:r>
            <a:r>
              <a:rPr lang="ar-SA" sz="2000" dirty="0">
                <a:cs typeface="+mj-cs"/>
              </a:rPr>
              <a:t>.</a:t>
            </a:r>
            <a:endParaRPr lang="en-US" sz="2000" dirty="0"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ar-SA" sz="2000" dirty="0">
                <a:cs typeface="+mj-cs"/>
              </a:rPr>
              <a:t>3.	</a:t>
            </a:r>
            <a:r>
              <a:rPr lang="en-US" sz="2000" dirty="0" err="1">
                <a:cs typeface="+mj-cs"/>
              </a:rPr>
              <a:t>Farokhi</a:t>
            </a:r>
            <a:r>
              <a:rPr lang="en-US" sz="2000" dirty="0">
                <a:cs typeface="+mj-cs"/>
              </a:rPr>
              <a:t> </a:t>
            </a:r>
            <a:r>
              <a:rPr lang="en-US" sz="2000" dirty="0" err="1">
                <a:cs typeface="+mj-cs"/>
              </a:rPr>
              <a:t>Noori</a:t>
            </a:r>
            <a:r>
              <a:rPr lang="en-US" sz="2000" dirty="0">
                <a:cs typeface="+mj-cs"/>
              </a:rPr>
              <a:t> M, </a:t>
            </a:r>
            <a:r>
              <a:rPr lang="en-US" sz="2000" dirty="0" err="1">
                <a:cs typeface="+mj-cs"/>
              </a:rPr>
              <a:t>Holakouie</a:t>
            </a:r>
            <a:r>
              <a:rPr lang="en-US" sz="2000" dirty="0">
                <a:cs typeface="+mj-cs"/>
              </a:rPr>
              <a:t> </a:t>
            </a:r>
            <a:r>
              <a:rPr lang="en-US" sz="2000" dirty="0" err="1">
                <a:cs typeface="+mj-cs"/>
              </a:rPr>
              <a:t>Naieni</a:t>
            </a:r>
            <a:r>
              <a:rPr lang="en-US" sz="2000" dirty="0">
                <a:cs typeface="+mj-cs"/>
              </a:rPr>
              <a:t> K, </a:t>
            </a:r>
            <a:r>
              <a:rPr lang="en-US" sz="2000" dirty="0" err="1">
                <a:cs typeface="+mj-cs"/>
              </a:rPr>
              <a:t>Haghdoost</a:t>
            </a:r>
            <a:r>
              <a:rPr lang="en-US" sz="2000" dirty="0">
                <a:cs typeface="+mj-cs"/>
              </a:rPr>
              <a:t> A, </a:t>
            </a:r>
            <a:r>
              <a:rPr lang="en-US" sz="2000" dirty="0" err="1">
                <a:cs typeface="+mj-cs"/>
              </a:rPr>
              <a:t>Emami</a:t>
            </a:r>
            <a:r>
              <a:rPr lang="en-US" sz="2000" dirty="0">
                <a:cs typeface="+mj-cs"/>
              </a:rPr>
              <a:t> A. Cost Analysis for Cancer Subgroups in Kerman, IRAN. Iranian Journal of Epidemiology. 2012;8(1):62-70</a:t>
            </a:r>
            <a:r>
              <a:rPr lang="ar-SA" sz="2000" dirty="0">
                <a:cs typeface="+mj-cs"/>
              </a:rPr>
              <a:t>.</a:t>
            </a:r>
            <a:endParaRPr lang="en-US" sz="2000" dirty="0"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ar-SA" sz="2000" dirty="0">
                <a:cs typeface="+mj-cs"/>
              </a:rPr>
              <a:t>4.	</a:t>
            </a:r>
            <a:r>
              <a:rPr lang="en-US" sz="2000" dirty="0" err="1">
                <a:cs typeface="+mj-cs"/>
              </a:rPr>
              <a:t>Amiresmaeili</a:t>
            </a:r>
            <a:r>
              <a:rPr lang="en-US" sz="2000" dirty="0">
                <a:cs typeface="+mj-cs"/>
              </a:rPr>
              <a:t> MR, Imani E, </a:t>
            </a:r>
            <a:r>
              <a:rPr lang="en-US" sz="2000" dirty="0" err="1">
                <a:cs typeface="+mj-cs"/>
              </a:rPr>
              <a:t>JahadSarvestani</a:t>
            </a:r>
            <a:r>
              <a:rPr lang="en-US" sz="2000" dirty="0">
                <a:cs typeface="+mj-cs"/>
              </a:rPr>
              <a:t> A. Evaluation of Terminal Life Cost for Patients Admitted in Teaching Hospitals Affiliated with Kerman University of Medical Sciences in 2014. Journal of Health Based Research. 2015;1(2):133-43</a:t>
            </a:r>
            <a:r>
              <a:rPr lang="ar-SA" sz="2000" dirty="0">
                <a:cs typeface="+mj-cs"/>
              </a:rPr>
              <a:t>.</a:t>
            </a:r>
            <a:endParaRPr lang="en-US" sz="2000" dirty="0"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16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4572000" cy="9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17</a:t>
            </a:fld>
            <a:endParaRPr lang="fa-IR"/>
          </a:p>
        </p:txBody>
      </p:sp>
      <p:sp>
        <p:nvSpPr>
          <p:cNvPr id="5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338"/>
            <a:ext cx="5688013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/>
          <a:stretch/>
        </p:blipFill>
        <p:spPr bwMode="auto">
          <a:xfrm>
            <a:off x="0" y="2130424"/>
            <a:ext cx="7064375" cy="335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2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2296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838200"/>
          </a:xfr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anose="00000700000000000000" pitchFamily="2" charset="-78"/>
              </a:rPr>
              <a:t>مقدمه</a:t>
            </a:r>
            <a:endParaRPr lang="fa-I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8305800" cy="426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سرطان به عنوان مشکل عمده سلامت 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قرن تلقي </a:t>
            </a: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ميشود </a:t>
            </a:r>
            <a:r>
              <a:rPr lang="fa-IR" sz="2300" b="1" dirty="0">
                <a:cs typeface="B Nazanin" panose="00000400000000000000" pitchFamily="2" charset="-78"/>
              </a:rPr>
              <a:t>و رشد روز افزون آن در دو دهه </a:t>
            </a:r>
            <a:r>
              <a:rPr lang="fa-IR" sz="2300" b="1" dirty="0" smtClean="0">
                <a:cs typeface="B Nazanin" panose="00000400000000000000" pitchFamily="2" charset="-78"/>
              </a:rPr>
              <a:t>گذشته و </a:t>
            </a:r>
            <a:r>
              <a:rPr lang="fa-IR" sz="2300" b="1" dirty="0">
                <a:cs typeface="B Nazanin" panose="00000400000000000000" pitchFamily="2" charset="-78"/>
              </a:rPr>
              <a:t>اثرات مضر آن بر </a:t>
            </a:r>
            <a:r>
              <a:rPr lang="fa-IR" sz="2300" b="1" dirty="0" smtClean="0">
                <a:cs typeface="B Nazanin" panose="00000400000000000000" pitchFamily="2" charset="-78"/>
              </a:rPr>
              <a:t>جنبه های </a:t>
            </a:r>
            <a:r>
              <a:rPr lang="fa-IR" sz="2300" b="1" dirty="0">
                <a:cs typeface="B Nazanin" panose="00000400000000000000" pitchFamily="2" charset="-78"/>
              </a:rPr>
              <a:t>بدني، رواني، اجتماعي </a:t>
            </a:r>
            <a:r>
              <a:rPr lang="fa-IR" sz="2300" b="1" dirty="0" smtClean="0">
                <a:cs typeface="B Nazanin" panose="00000400000000000000" pitchFamily="2" charset="-78"/>
              </a:rPr>
              <a:t>و اقتصادی </a:t>
            </a:r>
            <a:r>
              <a:rPr lang="fa-IR" sz="2300" b="1" dirty="0">
                <a:cs typeface="B Nazanin" panose="00000400000000000000" pitchFamily="2" charset="-78"/>
              </a:rPr>
              <a:t>زندگي انساني بيش از هميشه باعث </a:t>
            </a:r>
            <a:r>
              <a:rPr lang="fa-IR" sz="2300" b="1" dirty="0" smtClean="0">
                <a:cs typeface="B Nazanin" panose="00000400000000000000" pitchFamily="2" charset="-78"/>
              </a:rPr>
              <a:t>نگراني متخصصان است</a:t>
            </a:r>
            <a:r>
              <a:rPr lang="fa-IR" sz="2300" b="1" dirty="0" smtClean="0">
                <a:cs typeface="B Nazanin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 </a:t>
            </a:r>
            <a:r>
              <a:rPr lang="fa-IR" sz="2300" b="1" dirty="0" smtClean="0">
                <a:cs typeface="B Nazanin" panose="00000400000000000000" pitchFamily="2" charset="-78"/>
              </a:rPr>
              <a:t>در </a:t>
            </a:r>
            <a:r>
              <a:rPr lang="fa-IR" sz="2300" b="1" dirty="0">
                <a:cs typeface="B Nazanin" panose="00000400000000000000" pitchFamily="2" charset="-78"/>
              </a:rPr>
              <a:t>حدود 16 درصد از مردم جهان به دلیل سرطان جان خود را از دست می دهند. </a:t>
            </a:r>
            <a:endParaRPr lang="fa-IR" sz="2300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</a:t>
            </a: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سال 2015، 8/8 میلیون انسان به دلیل سرطان مردند 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عبارتی 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</a:t>
            </a: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هر 6 مرگ در جهان یک نفر به خاطر سرطان مرده 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میزان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بروز استاندارد شده سرطان در ایران 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(جز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مناطق با شیوع 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کم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) 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زیر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137 در </a:t>
            </a:r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صد هزار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3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سرطان بار قابل توجه ای را بر اقتصاد جهانی وارد می کند. این تاثیر قابل توجه اقتصادی همچنان در حال افزایش می باشد. 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جوامع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هزینه ای در حدود 16/1 تریلیون دلار در سال 2010 برای این بیماری مصرف کرده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اند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کشورهای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مختلف در جهان به سمت مراقبت های تسکینی و مراقبت در منزل برای بیماران در مراحل پایان زندگی پیش می روند. 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مراقبت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های تسکینی در پایان عمر موضوعی نو در کشور ایران می باشد، 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هدف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از این مطالعه تبیین تجربه ی موفق بکارگیری طب تسکینی بر کاهش هزینه های درمانی در استان گلستان بوده است.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385816" y="6356350"/>
            <a:ext cx="2133600" cy="365125"/>
          </a:xfrm>
        </p:spPr>
        <p:txBody>
          <a:bodyPr/>
          <a:lstStyle/>
          <a:p>
            <a:pPr algn="r"/>
            <a:fld id="{92EC42F3-5458-49BC-831A-2AD225F73713}" type="slidenum">
              <a:rPr lang="fa-IR" smtClean="0">
                <a:solidFill>
                  <a:schemeClr val="tx1"/>
                </a:solidFill>
                <a:cs typeface="+mj-cs"/>
              </a:rPr>
              <a:pPr algn="r"/>
              <a:t>4</a:t>
            </a:fld>
            <a:endParaRPr lang="fa-IR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43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62000" cy="762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5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609600" y="1595021"/>
            <a:ext cx="8077200" cy="19774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>
                <a:cs typeface="B Nazanin" panose="00000400000000000000" pitchFamily="2" charset="-78"/>
              </a:rPr>
              <a:t>این مطالعه یک گزارش موردی است که به بررسی پیامدهای تجربه ارائه طب تسکینی در استان گلستان با تاکید بر </a:t>
            </a:r>
            <a:r>
              <a:rPr lang="ar-SA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هزینه های مالی درمان و مراقبت های درمانی</a:t>
            </a:r>
            <a:r>
              <a:rPr lang="ar-SA" sz="2800" b="1" dirty="0">
                <a:cs typeface="B Nazanin" panose="00000400000000000000" pitchFamily="2" charset="-78"/>
              </a:rPr>
              <a:t> (</a:t>
            </a:r>
            <a:r>
              <a:rPr lang="en-US" sz="2800" b="1" dirty="0">
                <a:cs typeface="B Nazanin" panose="00000400000000000000" pitchFamily="2" charset="-78"/>
              </a:rPr>
              <a:t>cost saving</a:t>
            </a:r>
            <a:r>
              <a:rPr lang="ar-SA" sz="2800" b="1" dirty="0">
                <a:cs typeface="B Nazanin" panose="00000400000000000000" pitchFamily="2" charset="-78"/>
              </a:rPr>
              <a:t>) می </a:t>
            </a:r>
            <a:r>
              <a:rPr lang="ar-SA" sz="2800" b="1" dirty="0" smtClean="0">
                <a:cs typeface="B Nazanin" panose="00000400000000000000" pitchFamily="2" charset="-78"/>
              </a:rPr>
              <a:t>پردازد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2517775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886200"/>
            <a:ext cx="8077200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 </a:t>
            </a:r>
            <a:r>
              <a:rPr lang="ar-SA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هایی که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در این پژوهش مد نظر قرار گرفت :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cs typeface="B Nazanin" panose="00000400000000000000" pitchFamily="2" charset="-78"/>
              </a:rPr>
              <a:t>"</a:t>
            </a:r>
            <a:r>
              <a:rPr lang="ar-SA" sz="2800" b="1" dirty="0">
                <a:cs typeface="B Nazanin" panose="00000400000000000000" pitchFamily="2" charset="-78"/>
              </a:rPr>
              <a:t>چه بیمارانی مناسب دریافت مراقبت تسکینی هستند؟، هدف و فایده طب تسکینی چیست؟، موانع اجرای مراقبت تسکینی چه هستند؟"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2973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b="1" dirty="0">
                <a:cs typeface="B Nazanin" panose="00000400000000000000" pitchFamily="2" charset="-78"/>
              </a:rPr>
              <a:t>مضامین اصلی استخراج شده در خصوص پیامدهای تجربه ارائه و اجرای طب تسکینی شامل </a:t>
            </a:r>
            <a:r>
              <a:rPr lang="fa-IR" b="1" dirty="0" smtClean="0">
                <a:cs typeface="B Nazanin" panose="00000400000000000000" pitchFamily="2" charset="-78"/>
              </a:rPr>
              <a:t>این موارد بوده است: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ساده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شدن درمان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مدیریت بحران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هزینه ها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مراقبت در منزل، </a:t>
            </a:r>
            <a:endParaRPr lang="fa-IR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موانع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اجرای طب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تسکینی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08133"/>
            <a:ext cx="2133600" cy="365125"/>
          </a:xfrm>
        </p:spPr>
        <p:txBody>
          <a:bodyPr/>
          <a:lstStyle/>
          <a:p>
            <a:fld id="{92EC42F3-5458-49BC-831A-2AD225F73713}" type="slidenum">
              <a:rPr lang="fa-IR" smtClean="0"/>
              <a:t>6</a:t>
            </a:fld>
            <a:endParaRPr lang="fa-IR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918"/>
            <a:ext cx="2859087" cy="17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داشتن </a:t>
            </a:r>
            <a:r>
              <a:rPr lang="fa-IR" b="1" dirty="0">
                <a:cs typeface="B Nazanin" panose="00000400000000000000" pitchFamily="2" charset="-78"/>
              </a:rPr>
              <a:t>متولی،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پرهیز </a:t>
            </a:r>
            <a:r>
              <a:rPr lang="fa-IR" b="1" dirty="0">
                <a:cs typeface="B Nazanin" panose="00000400000000000000" pitchFamily="2" charset="-78"/>
              </a:rPr>
              <a:t>از سردرگمی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کاهش فرسودگی کادر درمانی،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آسودگی </a:t>
            </a:r>
            <a:r>
              <a:rPr lang="fa-IR" b="1" dirty="0">
                <a:cs typeface="B Nazanin" panose="00000400000000000000" pitchFamily="2" charset="-78"/>
              </a:rPr>
              <a:t>خاطر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خود مراقبتی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درمان حمایتی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عزت و کرامت بیمار</a:t>
            </a:r>
            <a:r>
              <a:rPr lang="fa-IR" b="1" dirty="0" smtClean="0">
                <a:cs typeface="B Nazanin" panose="00000400000000000000" pitchFamily="2" charset="-78"/>
              </a:rPr>
              <a:t>،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توجه به نیازهای </a:t>
            </a:r>
            <a:r>
              <a:rPr lang="fa-IR" b="1" dirty="0" smtClean="0">
                <a:cs typeface="B Nazanin" panose="00000400000000000000" pitchFamily="2" charset="-78"/>
              </a:rPr>
              <a:t>بیمار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  نکات برجسته در این تجربه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(به کارگیری طب تسکینی بر کاهش هزینه های درمانی در استان گلستان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 بوده است.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08133"/>
            <a:ext cx="2133600" cy="365125"/>
          </a:xfrm>
        </p:spPr>
        <p:txBody>
          <a:bodyPr/>
          <a:lstStyle/>
          <a:p>
            <a:fld id="{92EC42F3-5458-49BC-831A-2AD225F73713}" type="slidenum">
              <a:rPr lang="fa-IR" smtClean="0"/>
              <a:t>7</a:t>
            </a:fld>
            <a:endParaRPr lang="fa-IR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314664"/>
            <a:ext cx="2859087" cy="17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a-IR" sz="3300" b="1" dirty="0" smtClean="0">
                <a:cs typeface="B Nazanin" panose="00000400000000000000" pitchFamily="2" charset="-78"/>
              </a:rPr>
              <a:t>"</a:t>
            </a:r>
            <a:r>
              <a:rPr lang="fa-IR" sz="3300" b="1" dirty="0">
                <a:cs typeface="B Nazanin" panose="00000400000000000000" pitchFamily="2" charset="-78"/>
              </a:rPr>
              <a:t>در حال حاضر هم توجه به بیمار هم نیازهایش فقط توسط یک یا دو متخصص انجام می پذیرد </a:t>
            </a:r>
            <a:r>
              <a:rPr lang="fa-IR" sz="3300" b="1" dirty="0">
                <a:solidFill>
                  <a:srgbClr val="FF0000"/>
                </a:solidFill>
                <a:cs typeface="B Nazanin" panose="00000400000000000000" pitchFamily="2" charset="-78"/>
              </a:rPr>
              <a:t>و از یک تا صد به عهده ی همان پزشک است</a:t>
            </a:r>
            <a:r>
              <a:rPr lang="fa-IR" sz="3300" b="1" dirty="0">
                <a:cs typeface="B Nazanin" panose="00000400000000000000" pitchFamily="2" charset="-78"/>
              </a:rPr>
              <a:t>. مریض سرطانی امروزه ده ها نیاز ممکن است داشته باشد، نیاز مالی، نیاز جسمی، مشکل خواب، تغذیه، تنفس، زخم بستر، تنهایی، امکاناتی مانند ویلچر و... که همه ی این نیازها را پزشک معالج وظیفه ای برای حل شان ندارد. تیم مراقبین اخر زندگی برای بیماران شامل افراد زیادی مانند پزشک، پرستار، متخصص تغذیه، روانشناس و مشاور، روحانی و... تشکیل میدهند تا خانواده و بیمار در این مسیر تنها نمانند."</a:t>
            </a:r>
            <a:endParaRPr lang="en-US" sz="3300" b="1" dirty="0">
              <a:cs typeface="B Nazanin" panose="00000400000000000000" pitchFamily="2" charset="-78"/>
            </a:endParaRPr>
          </a:p>
          <a:p>
            <a:pPr>
              <a:lnSpc>
                <a:spcPct val="170000"/>
              </a:lnSpc>
            </a:pPr>
            <a:endParaRPr lang="en-US" b="1" dirty="0">
              <a:cs typeface="B Nazanin" panose="00000400000000000000" pitchFamily="2" charset="-78"/>
            </a:endParaRPr>
          </a:p>
          <a:p>
            <a:pPr>
              <a:lnSpc>
                <a:spcPct val="170000"/>
              </a:lnSpc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8</a:t>
            </a:fld>
            <a:endParaRPr lang="fa-IR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40909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638"/>
            <a:ext cx="8305800" cy="49323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"</a:t>
            </a:r>
            <a:r>
              <a:rPr lang="fa-IR" sz="2800" b="1" dirty="0">
                <a:cs typeface="B Nazanin" panose="00000400000000000000" pitchFamily="2" charset="-78"/>
              </a:rPr>
              <a:t>تخت های بیمارستان ها محلی برای درمان بیماران علاج پذیر می باشد و می توان با حمایت تیمی بیماران در آخر عمر را به خانه فرستاد تا زمان باقی مانده را در کنار خانواده شان باشند.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وقتی بیمارانی که در روزهای پایانی عمرشان هستن و منتظر فوتشان هستند در بیمارستان بستری می شوند، در واقع داریم هزینه های ایجاد می کنیم که به نفع مریض و خانواده نیست</a:t>
            </a:r>
            <a:r>
              <a:rPr lang="fa-IR" sz="2800" b="1" dirty="0" smtClean="0">
                <a:cs typeface="B Nazanin" panose="00000400000000000000" pitchFamily="2" charset="-78"/>
              </a:rPr>
              <a:t>".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42F3-5458-49BC-831A-2AD225F73713}" type="slidenum">
              <a:rPr lang="fa-IR" smtClean="0"/>
              <a:t>9</a:t>
            </a:fld>
            <a:endParaRPr lang="fa-IR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8200" cy="8382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20" y="1066800"/>
            <a:ext cx="307250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Theme22</Template>
  <TotalTime>179</TotalTime>
  <Words>1069</Words>
  <Application>Microsoft Office PowerPoint</Application>
  <PresentationFormat>On-screen Show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conference</vt:lpstr>
      <vt:lpstr>PowerPoint Presentation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Jouybari;Samira Saeedi;Dr Hazini;reza jahanshahi;Akram Sanagoo</dc:creator>
  <cp:keywords>کاهش هزینه های درمانی بیماران مبتلا به سرطان با به کارگیری طب تسکینی: _x000d_
تجربه ای موفق در استان گلستان</cp:keywords>
  <cp:lastModifiedBy>EDC-J</cp:lastModifiedBy>
  <cp:revision>23</cp:revision>
  <dcterms:created xsi:type="dcterms:W3CDTF">2018-11-13T03:06:23Z</dcterms:created>
  <dcterms:modified xsi:type="dcterms:W3CDTF">2018-11-27T06:59:05Z</dcterms:modified>
</cp:coreProperties>
</file>