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770" r:id="rId2"/>
    <p:sldMasterId id="2147483782" r:id="rId3"/>
    <p:sldMasterId id="2147483794" r:id="rId4"/>
    <p:sldMasterId id="2147483806" r:id="rId5"/>
  </p:sldMasterIdLst>
  <p:notesMasterIdLst>
    <p:notesMasterId r:id="rId32"/>
  </p:notesMasterIdLst>
  <p:sldIdLst>
    <p:sldId id="354" r:id="rId6"/>
    <p:sldId id="303" r:id="rId7"/>
    <p:sldId id="304" r:id="rId8"/>
    <p:sldId id="305" r:id="rId9"/>
    <p:sldId id="307" r:id="rId10"/>
    <p:sldId id="308" r:id="rId11"/>
    <p:sldId id="310" r:id="rId12"/>
    <p:sldId id="344" r:id="rId13"/>
    <p:sldId id="343" r:id="rId14"/>
    <p:sldId id="345" r:id="rId15"/>
    <p:sldId id="314" r:id="rId16"/>
    <p:sldId id="311" r:id="rId17"/>
    <p:sldId id="347" r:id="rId18"/>
    <p:sldId id="317" r:id="rId19"/>
    <p:sldId id="326" r:id="rId20"/>
    <p:sldId id="322" r:id="rId21"/>
    <p:sldId id="323" r:id="rId22"/>
    <p:sldId id="324" r:id="rId23"/>
    <p:sldId id="348" r:id="rId24"/>
    <p:sldId id="349" r:id="rId25"/>
    <p:sldId id="350" r:id="rId26"/>
    <p:sldId id="351" r:id="rId27"/>
    <p:sldId id="352" r:id="rId28"/>
    <p:sldId id="312" r:id="rId29"/>
    <p:sldId id="316" r:id="rId30"/>
    <p:sldId id="353"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FF"/>
    <a:srgbClr val="00FF00"/>
    <a:srgbClr val="FF99FF"/>
    <a:srgbClr val="FFFFFF"/>
    <a:srgbClr val="FFCCFF"/>
    <a:srgbClr val="FFFF99"/>
    <a:srgbClr val="800000"/>
    <a:srgbClr val="0033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1" autoAdjust="0"/>
    <p:restoredTop sz="90413" autoAdjust="0"/>
  </p:normalViewPr>
  <p:slideViewPr>
    <p:cSldViewPr>
      <p:cViewPr>
        <p:scale>
          <a:sx n="70" d="100"/>
          <a:sy n="70" d="100"/>
        </p:scale>
        <p:origin x="-1182" y="-7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ACD07B9-589F-4074-81DC-6F820EA79098}" type="datetimeFigureOut">
              <a:rPr lang="fa-IR" smtClean="0"/>
              <a:pPr/>
              <a:t>02/21/1440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5228844-25C2-498E-9B25-F660142AC1D4}" type="slidenum">
              <a:rPr lang="fa-IR" smtClean="0"/>
              <a:pPr/>
              <a:t>‹#›</a:t>
            </a:fld>
            <a:endParaRPr lang="fa-IR"/>
          </a:p>
        </p:txBody>
      </p:sp>
    </p:spTree>
    <p:extLst>
      <p:ext uri="{BB962C8B-B14F-4D97-AF65-F5344CB8AC3E}">
        <p14:creationId xmlns:p14="http://schemas.microsoft.com/office/powerpoint/2010/main" val="16486468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40FB68E-24B5-43FD-BF25-CABF7BAD9D9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B0918-5093-4303-A09A-168EF7EE2543}"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B81E7-6F56-4AEB-AC0B-697083978021}"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2E98C1BA-3880-4742-8F0B-702E90FB8572}"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17" name="Footer Placeholder 16"/>
          <p:cNvSpPr>
            <a:spLocks noGrp="1"/>
          </p:cNvSpPr>
          <p:nvPr>
            <p:ph type="ftr" sz="quarter" idx="11"/>
          </p:nvPr>
        </p:nvSpPr>
        <p:spPr/>
        <p:txBody>
          <a:bodyPr/>
          <a:lstStyle/>
          <a:p>
            <a:pPr>
              <a:defRPr/>
            </a:pPr>
            <a:endParaRPr lang="en-US">
              <a:solidFill>
                <a:prstClr val="black">
                  <a:tint val="75000"/>
                </a:prstClr>
              </a:solidFill>
            </a:endParaRPr>
          </a:p>
        </p:txBody>
      </p:sp>
      <p:sp>
        <p:nvSpPr>
          <p:cNvPr id="29" name="Slide Number Placeholder 28"/>
          <p:cNvSpPr>
            <a:spLocks noGrp="1"/>
          </p:cNvSpPr>
          <p:nvPr>
            <p:ph type="sldNum" sz="quarter" idx="12"/>
          </p:nvPr>
        </p:nvSpPr>
        <p:spPr/>
        <p:txBody>
          <a:bodyPr/>
          <a:lstStyle/>
          <a:p>
            <a:pPr>
              <a:defRPr/>
            </a:pPr>
            <a:fld id="{9BDB9202-D8A4-4A79-96D7-4650819C9CAC}" type="slidenum">
              <a:rPr lang="en-US" smtClean="0">
                <a:solidFill>
                  <a:prstClr val="black">
                    <a:tint val="75000"/>
                  </a:prstClr>
                </a:solidFill>
              </a:rPr>
              <a:pPr>
                <a:defRPr/>
              </a:pPr>
              <a:t>‹#›</a:t>
            </a:fld>
            <a:endParaRPr lang="en-US">
              <a:solidFill>
                <a:prstClr val="black">
                  <a:tint val="75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1513181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A207CC-2C08-4771-B287-236C8AB063AD}"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853EB26-4DDF-4E15-B00B-BDCCF84D486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465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DF4C3E93-194D-4E61-80EE-54189945C0FE}"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pPr>
              <a:defRPr/>
            </a:pPr>
            <a:fld id="{1E8AE506-7AD0-4FA9-85BE-D7526198653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5608907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4952A2E4-0F8F-433E-80F0-E41CDF887F06}"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8A17A77-01B0-4C76-9971-4777B2A597F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47923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F6F8E178-B7F1-42DD-B4DF-CEDE9916D98F}"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EAAC3293-7E87-41EA-805F-779BF438DC42}"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14347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E1789789-A470-4185-9433-A3FAAB28C681}"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853BD952-C83B-4B17-ABE8-08D44783E07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48493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55AE964-0D06-46E2-B84A-F86F93BDD0B7}"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642AF85D-8F17-40AB-AC56-A7197FAA041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777883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DF0F5AB-8851-45A5-A5DE-F873C46941CA}"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C3E1DE9-BFF1-44FC-B8A6-C08AFFAEBD4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26727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C6CD4-48AF-4404-BF5E-60C0D2B835E4}"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79D85F82-3933-4DE3-839D-E32F8C992494}"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1AD1B15-4A1D-4C8A-9A7D-AA2120A7C1C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29614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98D5692-8509-4933-92A0-36481028B1C9}"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6FD82B0-457F-4E1A-91CF-7DC96092543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072657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1A22C01-BC4E-4AFC-A755-A2B616EE3FA4}"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835B5DA-BDF2-4ABC-BB42-E1C943793599}"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86867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2E98C1BA-3880-4742-8F0B-702E90FB8572}"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17" name="Footer Placeholder 16"/>
          <p:cNvSpPr>
            <a:spLocks noGrp="1"/>
          </p:cNvSpPr>
          <p:nvPr>
            <p:ph type="ftr" sz="quarter" idx="11"/>
          </p:nvPr>
        </p:nvSpPr>
        <p:spPr/>
        <p:txBody>
          <a:bodyPr/>
          <a:lstStyle/>
          <a:p>
            <a:pPr>
              <a:defRPr/>
            </a:pPr>
            <a:endParaRPr lang="en-US">
              <a:solidFill>
                <a:prstClr val="black">
                  <a:tint val="75000"/>
                </a:prstClr>
              </a:solidFill>
            </a:endParaRPr>
          </a:p>
        </p:txBody>
      </p:sp>
      <p:sp>
        <p:nvSpPr>
          <p:cNvPr id="29" name="Slide Number Placeholder 28"/>
          <p:cNvSpPr>
            <a:spLocks noGrp="1"/>
          </p:cNvSpPr>
          <p:nvPr>
            <p:ph type="sldNum" sz="quarter" idx="12"/>
          </p:nvPr>
        </p:nvSpPr>
        <p:spPr/>
        <p:txBody>
          <a:bodyPr/>
          <a:lstStyle/>
          <a:p>
            <a:pPr>
              <a:defRPr/>
            </a:pPr>
            <a:fld id="{9BDB9202-D8A4-4A79-96D7-4650819C9CAC}" type="slidenum">
              <a:rPr lang="en-US" smtClean="0">
                <a:solidFill>
                  <a:prstClr val="black">
                    <a:tint val="75000"/>
                  </a:prstClr>
                </a:solidFill>
              </a:rPr>
              <a:pPr>
                <a:defRPr/>
              </a:pPr>
              <a:t>‹#›</a:t>
            </a:fld>
            <a:endParaRPr lang="en-US">
              <a:solidFill>
                <a:prstClr val="black">
                  <a:tint val="75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807353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A207CC-2C08-4771-B287-236C8AB063AD}"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853EB26-4DDF-4E15-B00B-BDCCF84D486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982551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DF4C3E93-194D-4E61-80EE-54189945C0FE}"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pPr>
              <a:defRPr/>
            </a:pPr>
            <a:fld id="{1E8AE506-7AD0-4FA9-85BE-D7526198653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70395232"/>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4952A2E4-0F8F-433E-80F0-E41CDF887F06}"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8A17A77-01B0-4C76-9971-4777B2A597F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606444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F6F8E178-B7F1-42DD-B4DF-CEDE9916D98F}"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EAAC3293-7E87-41EA-805F-779BF438DC42}"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021329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E1789789-A470-4185-9433-A3FAAB28C681}"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853BD952-C83B-4B17-ABE8-08D44783E07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920640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55AE964-0D06-46E2-B84A-F86F93BDD0B7}"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642AF85D-8F17-40AB-AC56-A7197FAA041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22496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2548178-D584-4E09-BBAE-FEF75085B2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randomBar dir="vert"/>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DF0F5AB-8851-45A5-A5DE-F873C46941CA}"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C3E1DE9-BFF1-44FC-B8A6-C08AFFAEBD4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831648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79D85F82-3933-4DE3-839D-E32F8C992494}"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1AD1B15-4A1D-4C8A-9A7D-AA2120A7C1C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624506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98D5692-8509-4933-92A0-36481028B1C9}"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6FD82B0-457F-4E1A-91CF-7DC96092543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986590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1A22C01-BC4E-4AFC-A755-A2B616EE3FA4}"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835B5DA-BDF2-4ABC-BB42-E1C943793599}"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943159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2E98C1BA-3880-4742-8F0B-702E90FB8572}"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17" name="Footer Placeholder 16"/>
          <p:cNvSpPr>
            <a:spLocks noGrp="1"/>
          </p:cNvSpPr>
          <p:nvPr>
            <p:ph type="ftr" sz="quarter" idx="11"/>
          </p:nvPr>
        </p:nvSpPr>
        <p:spPr/>
        <p:txBody>
          <a:bodyPr/>
          <a:lstStyle/>
          <a:p>
            <a:pPr>
              <a:defRPr/>
            </a:pPr>
            <a:endParaRPr lang="en-US">
              <a:solidFill>
                <a:prstClr val="black">
                  <a:tint val="75000"/>
                </a:prstClr>
              </a:solidFill>
            </a:endParaRPr>
          </a:p>
        </p:txBody>
      </p:sp>
      <p:sp>
        <p:nvSpPr>
          <p:cNvPr id="29" name="Slide Number Placeholder 28"/>
          <p:cNvSpPr>
            <a:spLocks noGrp="1"/>
          </p:cNvSpPr>
          <p:nvPr>
            <p:ph type="sldNum" sz="quarter" idx="12"/>
          </p:nvPr>
        </p:nvSpPr>
        <p:spPr/>
        <p:txBody>
          <a:bodyPr/>
          <a:lstStyle/>
          <a:p>
            <a:pPr>
              <a:defRPr/>
            </a:pPr>
            <a:fld id="{9BDB9202-D8A4-4A79-96D7-4650819C9CAC}" type="slidenum">
              <a:rPr lang="en-US" smtClean="0">
                <a:solidFill>
                  <a:prstClr val="black">
                    <a:tint val="75000"/>
                  </a:prstClr>
                </a:solidFill>
              </a:rPr>
              <a:pPr>
                <a:defRPr/>
              </a:pPr>
              <a:t>‹#›</a:t>
            </a:fld>
            <a:endParaRPr lang="en-US">
              <a:solidFill>
                <a:prstClr val="black">
                  <a:tint val="75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11525794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A207CC-2C08-4771-B287-236C8AB063AD}"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853EB26-4DDF-4E15-B00B-BDCCF84D486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53081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DF4C3E93-194D-4E61-80EE-54189945C0FE}"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pPr>
              <a:defRPr/>
            </a:pPr>
            <a:fld id="{1E8AE506-7AD0-4FA9-85BE-D7526198653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72829441"/>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4952A2E4-0F8F-433E-80F0-E41CDF887F06}"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8A17A77-01B0-4C76-9971-4777B2A597F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879700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F6F8E178-B7F1-42DD-B4DF-CEDE9916D98F}"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EAAC3293-7E87-41EA-805F-779BF438DC42}"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193887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E1789789-A470-4185-9433-A3FAAB28C681}"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853BD952-C83B-4B17-ABE8-08D44783E07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0094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46E51-44BD-42F9-80BF-F064E6F2959D}"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55AE964-0D06-46E2-B84A-F86F93BDD0B7}"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642AF85D-8F17-40AB-AC56-A7197FAA041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355736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DF0F5AB-8851-45A5-A5DE-F873C46941CA}"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C3E1DE9-BFF1-44FC-B8A6-C08AFFAEBD4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371260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79D85F82-3933-4DE3-839D-E32F8C992494}"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1AD1B15-4A1D-4C8A-9A7D-AA2120A7C1C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535814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98D5692-8509-4933-92A0-36481028B1C9}"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6FD82B0-457F-4E1A-91CF-7DC96092543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305369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1A22C01-BC4E-4AFC-A755-A2B616EE3FA4}"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835B5DA-BDF2-4ABC-BB42-E1C943793599}"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516901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2E98C1BA-3880-4742-8F0B-702E90FB8572}"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17" name="Footer Placeholder 16"/>
          <p:cNvSpPr>
            <a:spLocks noGrp="1"/>
          </p:cNvSpPr>
          <p:nvPr>
            <p:ph type="ftr" sz="quarter" idx="11"/>
          </p:nvPr>
        </p:nvSpPr>
        <p:spPr/>
        <p:txBody>
          <a:bodyPr/>
          <a:lstStyle/>
          <a:p>
            <a:pPr>
              <a:defRPr/>
            </a:pPr>
            <a:endParaRPr lang="en-US">
              <a:solidFill>
                <a:prstClr val="black">
                  <a:tint val="75000"/>
                </a:prstClr>
              </a:solidFill>
            </a:endParaRPr>
          </a:p>
        </p:txBody>
      </p:sp>
      <p:sp>
        <p:nvSpPr>
          <p:cNvPr id="29" name="Slide Number Placeholder 28"/>
          <p:cNvSpPr>
            <a:spLocks noGrp="1"/>
          </p:cNvSpPr>
          <p:nvPr>
            <p:ph type="sldNum" sz="quarter" idx="12"/>
          </p:nvPr>
        </p:nvSpPr>
        <p:spPr/>
        <p:txBody>
          <a:bodyPr/>
          <a:lstStyle/>
          <a:p>
            <a:pPr>
              <a:defRPr/>
            </a:pPr>
            <a:fld id="{9BDB9202-D8A4-4A79-96D7-4650819C9CAC}" type="slidenum">
              <a:rPr lang="en-US" smtClean="0">
                <a:solidFill>
                  <a:prstClr val="black">
                    <a:tint val="75000"/>
                  </a:prstClr>
                </a:solidFill>
              </a:rPr>
              <a:pPr>
                <a:defRPr/>
              </a:pPr>
              <a:t>‹#›</a:t>
            </a:fld>
            <a:endParaRPr lang="en-US">
              <a:solidFill>
                <a:prstClr val="black">
                  <a:tint val="75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19478891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A207CC-2C08-4771-B287-236C8AB063AD}"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853EB26-4DDF-4E15-B00B-BDCCF84D486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195715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DF4C3E93-194D-4E61-80EE-54189945C0FE}"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pPr>
              <a:defRPr/>
            </a:pPr>
            <a:fld id="{1E8AE506-7AD0-4FA9-85BE-D7526198653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12228729"/>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4952A2E4-0F8F-433E-80F0-E41CDF887F06}"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8A17A77-01B0-4C76-9971-4777B2A597F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133263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F6F8E178-B7F1-42DD-B4DF-CEDE9916D98F}"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EAAC3293-7E87-41EA-805F-779BF438DC42}"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8910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FE31F1-67AB-4CC9-A911-F75F5BA83641}"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E1789789-A470-4185-9433-A3FAAB28C681}"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853BD952-C83B-4B17-ABE8-08D44783E07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6297853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55AE964-0D06-46E2-B84A-F86F93BDD0B7}"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642AF85D-8F17-40AB-AC56-A7197FAA041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0024834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DF0F5AB-8851-45A5-A5DE-F873C46941CA}"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C3E1DE9-BFF1-44FC-B8A6-C08AFFAEBD4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551098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79D85F82-3933-4DE3-839D-E32F8C992494}"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1AD1B15-4A1D-4C8A-9A7D-AA2120A7C1C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8682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98D5692-8509-4933-92A0-36481028B1C9}"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6FD82B0-457F-4E1A-91CF-7DC96092543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97559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1A22C01-BC4E-4AFC-A755-A2B616EE3FA4}" type="datetimeFigureOut">
              <a:rPr lang="en-US" smtClean="0">
                <a:solidFill>
                  <a:prstClr val="black">
                    <a:tint val="75000"/>
                  </a:prstClr>
                </a:solidFill>
              </a:rPr>
              <a:pPr>
                <a:defRPr/>
              </a:pPr>
              <a:t>10/31/2018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835B5DA-BDF2-4ABC-BB42-E1C943793599}"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91195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AF0E9-A0D6-4E61-82DC-618327374445}"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EF9ED2-88FF-46C2-8BFA-9258E72D9945}"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E2687-7696-47D6-A744-103CE86D909F}"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F6C52-A22B-4A02-9602-317CFB831F7F}"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5052D72-F993-4603-AA46-2CDA0553A6B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p:randomBar dir="vert"/>
  </p:transition>
  <p:timing>
    <p:tnLst>
      <p:par>
        <p:cTn id="1" dur="indefinite" restart="never" nodeType="tmRoot"/>
      </p:par>
    </p:tnLst>
  </p:timing>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5052D72-F993-4603-AA46-2CDA0553A6B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603432698"/>
      </p:ext>
    </p:extLst>
  </p:cSld>
  <p:clrMap bg1="dk1" tx1="lt1" bg2="dk2" tx2="lt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5052D72-F993-4603-AA46-2CDA0553A6B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193048781"/>
      </p:ext>
    </p:extLst>
  </p:cSld>
  <p:clrMap bg1="dk1" tx1="lt1" bg2="dk2" tx2="lt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5052D72-F993-4603-AA46-2CDA0553A6B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702059313"/>
      </p:ext>
    </p:extLst>
  </p:cSld>
  <p:clrMap bg1="dk1" tx1="lt1" bg2="dk2" tx2="lt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5052D72-F993-4603-AA46-2CDA0553A6B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642481090"/>
      </p:ext>
    </p:extLst>
  </p:cSld>
  <p:clrMap bg1="dk1" tx1="lt1" bg2="dk2" tx2="lt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fa.wikipedia.org/wiki/%D9%BE%D8%B1%D9%88%D9%86%D8%AF%D9%87:Breast_cancer.JPG"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pezeshk.us/wp-content/uploads/2007/09/6745.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namnak.com/%D8%B4%DB%8C%D9%88%D9%87-%D9%87%D8%A7%DB%8C-%D8%AF%D8%B1%D9%85%D8%A7%D9%86%DB%8C-%D8%B3%D8%B1%D8%B7%D8%A7%D9%86-%D9%BE%D8%B3%D8%AA%D8%A7%D9%86.p13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namnak.com/%D9%87%D8%B3%D8%AA%D9%87-%D9%85%DB%8C%D9%88%D9%87-%D8%B6%D8%AF-%D8%B3%D8%B1%D8%B7%D8%A7%D9%86.p25345"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namnak.com/%D9%BE%D8%B1%D9%88%DA%98%D8%B3%D8%AA%D8%B1%D9%88%D9%86.p5568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normAutofit/>
          </a:bodyPr>
          <a:lstStyle/>
          <a:p>
            <a:r>
              <a:rPr lang="fa-IR" sz="6600" dirty="0" smtClean="0">
                <a:cs typeface="Titr" panose="00000700000000000000" pitchFamily="2" charset="-78"/>
              </a:rPr>
              <a:t>«سرطان های شایع زنان»</a:t>
            </a:r>
            <a:endParaRPr lang="fa-IR" sz="6600" dirty="0">
              <a:cs typeface="Titr" panose="00000700000000000000" pitchFamily="2" charset="-78"/>
            </a:endParaRPr>
          </a:p>
        </p:txBody>
      </p:sp>
      <p:sp>
        <p:nvSpPr>
          <p:cNvPr id="3" name="Content Placeholder 2"/>
          <p:cNvSpPr>
            <a:spLocks noGrp="1"/>
          </p:cNvSpPr>
          <p:nvPr>
            <p:ph idx="1"/>
          </p:nvPr>
        </p:nvSpPr>
        <p:spPr/>
        <p:txBody>
          <a:bodyPr/>
          <a:lstStyle/>
          <a:p>
            <a:pPr marL="137160" lvl="0" indent="0" algn="ctr">
              <a:lnSpc>
                <a:spcPct val="150000"/>
              </a:lnSpc>
              <a:buClr>
                <a:prstClr val="white">
                  <a:shade val="95000"/>
                </a:prstClr>
              </a:buClr>
              <a:buNone/>
            </a:pPr>
            <a:endParaRPr lang="fa-IR" sz="1600" dirty="0" smtClean="0">
              <a:solidFill>
                <a:prstClr val="white"/>
              </a:solidFill>
              <a:cs typeface="B Titr" pitchFamily="2" charset="-78"/>
            </a:endParaRPr>
          </a:p>
          <a:p>
            <a:pPr marL="137160" lvl="0" indent="0" algn="ctr">
              <a:lnSpc>
                <a:spcPct val="150000"/>
              </a:lnSpc>
              <a:buClr>
                <a:prstClr val="white">
                  <a:shade val="95000"/>
                </a:prstClr>
              </a:buClr>
              <a:buNone/>
            </a:pPr>
            <a:r>
              <a:rPr lang="fa-IR" sz="3200" dirty="0" smtClean="0">
                <a:solidFill>
                  <a:prstClr val="white"/>
                </a:solidFill>
                <a:cs typeface="B Titr" pitchFamily="2" charset="-78"/>
              </a:rPr>
              <a:t>دکتر </a:t>
            </a:r>
            <a:r>
              <a:rPr lang="fa-IR" sz="3200" dirty="0">
                <a:solidFill>
                  <a:prstClr val="white"/>
                </a:solidFill>
                <a:cs typeface="B Titr" pitchFamily="2" charset="-78"/>
              </a:rPr>
              <a:t>عبدالرحیم حزینی</a:t>
            </a:r>
          </a:p>
          <a:p>
            <a:pPr marL="137160" lvl="0" indent="0" algn="ctr">
              <a:lnSpc>
                <a:spcPct val="150000"/>
              </a:lnSpc>
              <a:buClr>
                <a:prstClr val="white">
                  <a:shade val="95000"/>
                </a:prstClr>
              </a:buClr>
              <a:buNone/>
            </a:pPr>
            <a:r>
              <a:rPr lang="fa-IR" sz="3200" dirty="0">
                <a:solidFill>
                  <a:prstClr val="white"/>
                </a:solidFill>
                <a:cs typeface="B Titr" pitchFamily="2" charset="-78"/>
              </a:rPr>
              <a:t>فوق تخصص خون، انکولوژی و طب تسکینی</a:t>
            </a:r>
          </a:p>
          <a:p>
            <a:pPr marL="137160" lvl="0" indent="0" algn="ctr">
              <a:lnSpc>
                <a:spcPct val="150000"/>
              </a:lnSpc>
              <a:buClr>
                <a:prstClr val="white">
                  <a:shade val="95000"/>
                </a:prstClr>
              </a:buClr>
              <a:buNone/>
            </a:pPr>
            <a:r>
              <a:rPr lang="fa-IR" sz="3200" dirty="0">
                <a:solidFill>
                  <a:prstClr val="white"/>
                </a:solidFill>
                <a:cs typeface="B Titr" pitchFamily="2" charset="-78"/>
              </a:rPr>
              <a:t>شماره تماس : 09133047212</a:t>
            </a:r>
          </a:p>
          <a:p>
            <a:pPr marL="137160" lvl="0" indent="0" algn="ctr">
              <a:lnSpc>
                <a:spcPct val="150000"/>
              </a:lnSpc>
              <a:buClr>
                <a:prstClr val="white">
                  <a:shade val="95000"/>
                </a:prstClr>
              </a:buClr>
              <a:buNone/>
            </a:pPr>
            <a:r>
              <a:rPr lang="fa-IR" sz="3200" dirty="0">
                <a:solidFill>
                  <a:prstClr val="white"/>
                </a:solidFill>
                <a:cs typeface="B Titr" pitchFamily="2" charset="-78"/>
              </a:rPr>
              <a:t>ایمیل :</a:t>
            </a:r>
            <a:r>
              <a:rPr lang="en-US" sz="3200" dirty="0">
                <a:solidFill>
                  <a:prstClr val="white"/>
                </a:solidFill>
                <a:cs typeface="B Titr" pitchFamily="2" charset="-78"/>
              </a:rPr>
              <a:t> amidhazini@gmail.com </a:t>
            </a:r>
          </a:p>
          <a:p>
            <a:pPr marL="137160" lvl="0" indent="0" algn="ctr">
              <a:lnSpc>
                <a:spcPct val="150000"/>
              </a:lnSpc>
              <a:buClr>
                <a:prstClr val="white">
                  <a:shade val="95000"/>
                </a:prstClr>
              </a:buClr>
              <a:buNone/>
            </a:pPr>
            <a:r>
              <a:rPr lang="fa-IR" sz="3200" dirty="0">
                <a:solidFill>
                  <a:prstClr val="white"/>
                </a:solidFill>
                <a:cs typeface="B Titr" pitchFamily="2" charset="-78"/>
              </a:rPr>
              <a:t>سایت :</a:t>
            </a:r>
            <a:r>
              <a:rPr lang="en-US" sz="3200" dirty="0">
                <a:solidFill>
                  <a:prstClr val="white"/>
                </a:solidFill>
                <a:cs typeface="B Titr" pitchFamily="2" charset="-78"/>
              </a:rPr>
              <a:t> www.hazini.ir </a:t>
            </a:r>
          </a:p>
          <a:p>
            <a:endParaRPr lang="fa-IR" dirty="0"/>
          </a:p>
        </p:txBody>
      </p:sp>
    </p:spTree>
    <p:extLst>
      <p:ext uri="{BB962C8B-B14F-4D97-AF65-F5344CB8AC3E}">
        <p14:creationId xmlns:p14="http://schemas.microsoft.com/office/powerpoint/2010/main" val="1224555540"/>
      </p:ext>
    </p:extLst>
  </p:cSld>
  <p:clrMapOvr>
    <a:masterClrMapping/>
  </p:clrMapOvr>
  <p:transition>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rtlCol="0">
            <a:normAutofit/>
          </a:bodyPr>
          <a:lstStyle/>
          <a:p>
            <a:pPr fontAlgn="auto">
              <a:spcAft>
                <a:spcPts val="0"/>
              </a:spcAft>
              <a:defRPr/>
            </a:pPr>
            <a:r>
              <a:rPr lang="fa-IR" dirty="0" smtClean="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rPr>
              <a:t>غربالگری سرطان پستان</a:t>
            </a:r>
            <a:endParaRPr lang="en-US" dirty="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457200" y="2209800"/>
            <a:ext cx="8229600" cy="3916363"/>
          </a:xfrm>
        </p:spPr>
        <p:txBody>
          <a:bodyPr>
            <a:normAutofit/>
          </a:bodyPr>
          <a:lstStyle/>
          <a:p>
            <a:pPr algn="just" rtl="1">
              <a:buFont typeface="Arial" pitchFamily="34" charset="0"/>
              <a:buNone/>
            </a:pPr>
            <a:r>
              <a:rPr lang="fa-IR" sz="3200" dirty="0" smtClean="0">
                <a:cs typeface="B Zar" pitchFamily="2" charset="-78"/>
              </a:rPr>
              <a:t>خود آزمایی پستان از سن 20 سالگی</a:t>
            </a:r>
          </a:p>
          <a:p>
            <a:pPr algn="just" rtl="1">
              <a:buFont typeface="Arial" pitchFamily="34" charset="0"/>
              <a:buNone/>
            </a:pPr>
            <a:endParaRPr lang="fa-IR" sz="3200" dirty="0" smtClean="0">
              <a:cs typeface="B Zar" pitchFamily="2" charset="-78"/>
            </a:endParaRPr>
          </a:p>
          <a:p>
            <a:pPr algn="just" rtl="1">
              <a:buFont typeface="Arial" pitchFamily="34" charset="0"/>
              <a:buNone/>
            </a:pPr>
            <a:r>
              <a:rPr lang="fa-IR" sz="3200" dirty="0" smtClean="0">
                <a:cs typeface="B Zar" pitchFamily="2" charset="-78"/>
              </a:rPr>
              <a:t>انجام معاینه بالینی از سن 20 سالگی</a:t>
            </a:r>
          </a:p>
          <a:p>
            <a:pPr algn="just" rtl="1">
              <a:buFont typeface="Arial" pitchFamily="34" charset="0"/>
              <a:buNone/>
            </a:pPr>
            <a:endParaRPr lang="fa-IR" sz="3200" dirty="0" smtClean="0">
              <a:cs typeface="B Zar" pitchFamily="2" charset="-78"/>
            </a:endParaRPr>
          </a:p>
          <a:p>
            <a:pPr algn="just" rtl="1">
              <a:buFont typeface="Arial" pitchFamily="34" charset="0"/>
              <a:buNone/>
            </a:pPr>
            <a:r>
              <a:rPr lang="en-US" sz="3200" dirty="0" smtClean="0">
                <a:cs typeface="B Zar" pitchFamily="2" charset="-78"/>
              </a:rPr>
              <a:t> </a:t>
            </a:r>
            <a:r>
              <a:rPr lang="fa-IR" sz="3200" dirty="0" smtClean="0">
                <a:cs typeface="B Zar" pitchFamily="2" charset="-78"/>
              </a:rPr>
              <a:t>انجام ماموگرافی پایه در سنین 40-35 سالگی</a:t>
            </a:r>
          </a:p>
          <a:p>
            <a:pPr algn="just" rtl="1">
              <a:buFont typeface="Arial" pitchFamily="34" charset="0"/>
              <a:buNone/>
            </a:pPr>
            <a:r>
              <a:rPr lang="fa-IR" sz="3200" dirty="0" smtClean="0">
                <a:cs typeface="B Zar" pitchFamily="2" charset="-78"/>
              </a:rPr>
              <a:t>پس از 69 سالگی نیاز به ماموگرافی نیست</a:t>
            </a:r>
          </a:p>
        </p:txBody>
      </p:sp>
    </p:spTree>
    <p:extLst>
      <p:ext uri="{BB962C8B-B14F-4D97-AF65-F5344CB8AC3E}">
        <p14:creationId xmlns:p14="http://schemas.microsoft.com/office/powerpoint/2010/main" val="45327610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5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25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250" accel="50000" fill="hold">
                                          <p:stCondLst>
                                            <p:cond delay="25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25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25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250" accel="50000" fill="hold">
                                          <p:stCondLst>
                                            <p:cond delay="25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500" decel="50000">
                                          <p:stCondLst>
                                            <p:cond delay="0"/>
                                          </p:stCondLst>
                                        </p:cTn>
                                        <p:tgtEl>
                                          <p:spTgt spid="3">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5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2" dur="25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33" dur="250" accel="50000" fill="hold">
                                          <p:stCondLst>
                                            <p:cond delay="25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34"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5" dur="25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36" dur="25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37" dur="250" accel="50000" fill="hold">
                                          <p:stCondLst>
                                            <p:cond delay="25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38" dur="500" decel="50000">
                                          <p:stCondLst>
                                            <p:cond delay="0"/>
                                          </p:stCondLst>
                                        </p:cTn>
                                        <p:tgtEl>
                                          <p:spTgt spid="3">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25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44" dur="25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45" dur="250" accel="50000" fill="hold">
                                          <p:stCondLst>
                                            <p:cond delay="25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46"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47" dur="25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48" dur="25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49" dur="250" accel="50000" fill="hold">
                                          <p:stCondLst>
                                            <p:cond delay="25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0" dur="5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609600"/>
            <a:ext cx="4572032" cy="890574"/>
          </a:xfrm>
          <a:solidFill>
            <a:srgbClr val="FFFF00"/>
          </a:solidFill>
          <a:ln w="57150">
            <a:solidFill>
              <a:schemeClr val="accent1"/>
            </a:solidFill>
          </a:ln>
        </p:spPr>
        <p:txBody>
          <a:bodyPr/>
          <a:lstStyle/>
          <a:p>
            <a:r>
              <a:rPr lang="fa-IR" sz="2800" dirty="0" smtClean="0">
                <a:solidFill>
                  <a:schemeClr val="bg2"/>
                </a:solidFill>
                <a:cs typeface="B Titr" pitchFamily="2" charset="-78"/>
              </a:rPr>
              <a:t>عوامل قابل تغيير</a:t>
            </a:r>
            <a:endParaRPr lang="fa-IR" sz="2800" dirty="0">
              <a:solidFill>
                <a:schemeClr val="bg2"/>
              </a:solidFill>
              <a:cs typeface="B Titr" pitchFamily="2" charset="-78"/>
            </a:endParaRPr>
          </a:p>
        </p:txBody>
      </p:sp>
      <p:sp>
        <p:nvSpPr>
          <p:cNvPr id="3" name="Content Placeholder 2"/>
          <p:cNvSpPr>
            <a:spLocks noGrp="1"/>
          </p:cNvSpPr>
          <p:nvPr>
            <p:ph idx="1"/>
          </p:nvPr>
        </p:nvSpPr>
        <p:spPr>
          <a:xfrm>
            <a:off x="685800" y="1981200"/>
            <a:ext cx="7772400" cy="3376626"/>
          </a:xfrm>
          <a:solidFill>
            <a:schemeClr val="accent5">
              <a:lumMod val="20000"/>
              <a:lumOff val="80000"/>
            </a:schemeClr>
          </a:solidFill>
          <a:ln w="57150">
            <a:solidFill>
              <a:srgbClr val="00B0F0"/>
            </a:solidFill>
          </a:ln>
        </p:spPr>
        <p:txBody>
          <a:bodyPr/>
          <a:lstStyle/>
          <a:p>
            <a:r>
              <a:rPr lang="fa-IR" sz="2400" dirty="0" smtClean="0">
                <a:solidFill>
                  <a:schemeClr val="bg2"/>
                </a:solidFill>
                <a:latin typeface="Arial" pitchFamily="34" charset="0"/>
                <a:cs typeface="B Titr" pitchFamily="2" charset="-78"/>
              </a:rPr>
              <a:t>نداشتن فرزند:زناني كه فرزند نداشته يا اولين فرزند خودرا بعد از 30 سالگي بدنيا مي آورند در معرض خطر بيشتري هستند.</a:t>
            </a:r>
          </a:p>
          <a:p>
            <a:r>
              <a:rPr lang="fa-IR" sz="2400" dirty="0" smtClean="0">
                <a:solidFill>
                  <a:schemeClr val="bg2"/>
                </a:solidFill>
                <a:latin typeface="Arial" pitchFamily="34" charset="0"/>
                <a:cs typeface="B Titr" pitchFamily="2" charset="-78"/>
              </a:rPr>
              <a:t>عدم شيردهي</a:t>
            </a:r>
          </a:p>
          <a:p>
            <a:r>
              <a:rPr lang="fa-IR" sz="2400" dirty="0" smtClean="0">
                <a:solidFill>
                  <a:schemeClr val="bg2"/>
                </a:solidFill>
                <a:latin typeface="Arial" pitchFamily="34" charset="0"/>
                <a:cs typeface="B Titr" pitchFamily="2" charset="-78"/>
              </a:rPr>
              <a:t>الكل</a:t>
            </a:r>
          </a:p>
          <a:p>
            <a:r>
              <a:rPr lang="fa-IR" sz="2400" dirty="0" smtClean="0">
                <a:solidFill>
                  <a:schemeClr val="bg2"/>
                </a:solidFill>
                <a:latin typeface="Arial" pitchFamily="34" charset="0"/>
                <a:cs typeface="B Titr" pitchFamily="2" charset="-78"/>
              </a:rPr>
              <a:t>چاقي و رژيمهاي پرچرب</a:t>
            </a:r>
          </a:p>
          <a:p>
            <a:r>
              <a:rPr lang="fa-IR" sz="2400" dirty="0" smtClean="0">
                <a:solidFill>
                  <a:schemeClr val="bg2"/>
                </a:solidFill>
                <a:latin typeface="Arial" pitchFamily="34" charset="0"/>
                <a:cs typeface="B Titr" pitchFamily="2" charset="-78"/>
              </a:rPr>
              <a:t>نداشتن فعاليت فيزيكي</a:t>
            </a:r>
            <a:endParaRPr lang="fa-IR" sz="2400" dirty="0">
              <a:solidFill>
                <a:schemeClr val="bg2"/>
              </a:solidFill>
              <a:latin typeface="Arial" pitchFamily="34" charset="0"/>
              <a:cs typeface="B Titr"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500" fill="hold"/>
                                        <p:tgtEl>
                                          <p:spTgt spid="3">
                                            <p:bg/>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500" fill="hold"/>
                                        <p:tgtEl>
                                          <p:spTgt spid="3">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500" fill="hold"/>
                                        <p:tgtEl>
                                          <p:spTgt spid="3">
                                            <p:txEl>
                                              <p:pRg st="1" end="1"/>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grpId="0" nodeType="clickEffect">
                                  <p:stCondLst>
                                    <p:cond delay="0"/>
                                  </p:stCondLst>
                                  <p:childTnLst>
                                    <p:animRot by="21600000">
                                      <p:cBhvr>
                                        <p:cTn id="23" dur="500" fill="hold"/>
                                        <p:tgtEl>
                                          <p:spTgt spid="3">
                                            <p:txEl>
                                              <p:pRg st="2" end="2"/>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grpId="0" nodeType="clickEffect">
                                  <p:stCondLst>
                                    <p:cond delay="0"/>
                                  </p:stCondLst>
                                  <p:childTnLst>
                                    <p:animRot by="21600000">
                                      <p:cBhvr>
                                        <p:cTn id="27" dur="500" fill="hold"/>
                                        <p:tgtEl>
                                          <p:spTgt spid="3">
                                            <p:txEl>
                                              <p:pRg st="3" end="3"/>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grpId="0" nodeType="clickEffect">
                                  <p:stCondLst>
                                    <p:cond delay="0"/>
                                  </p:stCondLst>
                                  <p:childTnLst>
                                    <p:animRot by="21600000">
                                      <p:cBhvr>
                                        <p:cTn id="31" dur="5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w="57150">
            <a:solidFill>
              <a:srgbClr val="FF0000"/>
            </a:solidFill>
          </a:ln>
        </p:spPr>
        <p:txBody>
          <a:bodyPr/>
          <a:lstStyle/>
          <a:p>
            <a:r>
              <a:rPr lang="fa-IR" dirty="0" smtClean="0">
                <a:solidFill>
                  <a:schemeClr val="bg2"/>
                </a:solidFill>
                <a:cs typeface="B Titr" pitchFamily="2" charset="-78"/>
              </a:rPr>
              <a:t>شناسایی توده های پستانی</a:t>
            </a:r>
            <a:endParaRPr lang="en-US" dirty="0">
              <a:solidFill>
                <a:schemeClr val="bg2"/>
              </a:solidFill>
              <a:cs typeface="B Titr" pitchFamily="2" charset="-78"/>
            </a:endParaRPr>
          </a:p>
        </p:txBody>
      </p:sp>
      <p:sp>
        <p:nvSpPr>
          <p:cNvPr id="3" name="Content Placeholder 2"/>
          <p:cNvSpPr>
            <a:spLocks noGrp="1"/>
          </p:cNvSpPr>
          <p:nvPr>
            <p:ph idx="1"/>
          </p:nvPr>
        </p:nvSpPr>
        <p:spPr>
          <a:xfrm>
            <a:off x="632012" y="2021542"/>
            <a:ext cx="7772400" cy="3622036"/>
          </a:xfrm>
          <a:solidFill>
            <a:schemeClr val="accent5">
              <a:lumMod val="20000"/>
              <a:lumOff val="80000"/>
            </a:schemeClr>
          </a:solidFill>
          <a:ln>
            <a:solidFill>
              <a:srgbClr val="FF0000"/>
            </a:solidFill>
          </a:ln>
        </p:spPr>
        <p:txBody>
          <a:bodyPr/>
          <a:lstStyle/>
          <a:p>
            <a:endParaRPr lang="fa-IR" sz="2800" dirty="0" smtClean="0">
              <a:solidFill>
                <a:schemeClr val="bg2"/>
              </a:solidFill>
              <a:cs typeface="B Titr" pitchFamily="2" charset="-78"/>
            </a:endParaRPr>
          </a:p>
          <a:p>
            <a:r>
              <a:rPr lang="fa-IR" sz="2800" dirty="0" smtClean="0">
                <a:solidFill>
                  <a:schemeClr val="bg2"/>
                </a:solidFill>
                <a:cs typeface="B Titr" pitchFamily="2" charset="-78"/>
              </a:rPr>
              <a:t>خودآزمايي پستان(توسط خود خانمها)</a:t>
            </a:r>
          </a:p>
          <a:p>
            <a:r>
              <a:rPr lang="fa-IR" sz="2800" dirty="0" smtClean="0">
                <a:solidFill>
                  <a:schemeClr val="bg2"/>
                </a:solidFill>
                <a:cs typeface="B Titr" pitchFamily="2" charset="-78"/>
              </a:rPr>
              <a:t>معاينه توسط كاركنان بهداشتي و پزشكان</a:t>
            </a:r>
          </a:p>
          <a:p>
            <a:r>
              <a:rPr lang="fa-IR" sz="2800" dirty="0" smtClean="0">
                <a:solidFill>
                  <a:schemeClr val="bg2"/>
                </a:solidFill>
                <a:cs typeface="B Titr" pitchFamily="2" charset="-78"/>
              </a:rPr>
              <a:t>عكس برداري از پستانها يا ماموگرافي</a:t>
            </a:r>
          </a:p>
          <a:p>
            <a:r>
              <a:rPr lang="fa-IR" sz="2800" dirty="0" smtClean="0">
                <a:solidFill>
                  <a:schemeClr val="bg2"/>
                </a:solidFill>
                <a:cs typeface="B Titr" pitchFamily="2" charset="-78"/>
              </a:rPr>
              <a:t>سونوگرافي</a:t>
            </a:r>
          </a:p>
          <a:p>
            <a:r>
              <a:rPr lang="fa-IR" sz="2800" dirty="0" smtClean="0">
                <a:solidFill>
                  <a:schemeClr val="bg2"/>
                </a:solidFill>
                <a:cs typeface="B Titr" pitchFamily="2" charset="-78"/>
              </a:rPr>
              <a:t>نمونه برداري از پستان</a:t>
            </a:r>
            <a:endParaRPr lang="en-US" sz="2800" dirty="0">
              <a:solidFill>
                <a:schemeClr val="bg2"/>
              </a:solidFill>
              <a:cs typeface="B Titr" pitchFamily="2" charset="-78"/>
            </a:endParaRPr>
          </a:p>
        </p:txBody>
      </p:sp>
      <p:pic>
        <p:nvPicPr>
          <p:cNvPr id="4" name="Picture 3" descr="http://upload.wikimedia.org/wikipedia/commons/thumb/8/80/Breast_cancer.JPG/220px-Breast_cancer.JPG">
            <a:hlinkClick r:id="rId2"/>
          </p:cNvPr>
          <p:cNvPicPr/>
          <p:nvPr/>
        </p:nvPicPr>
        <p:blipFill>
          <a:blip r:embed="rId3"/>
          <a:srcRect/>
          <a:stretch>
            <a:fillRect/>
          </a:stretch>
        </p:blipFill>
        <p:spPr bwMode="auto">
          <a:xfrm rot="20796677">
            <a:off x="921825" y="2437422"/>
            <a:ext cx="2091690" cy="1420495"/>
          </a:xfrm>
          <a:prstGeom prst="rect">
            <a:avLst/>
          </a:prstGeom>
          <a:ln>
            <a:noFill/>
          </a:ln>
          <a:effectLst>
            <a:softEdge rad="112500"/>
          </a:effectLst>
        </p:spPr>
      </p:pic>
      <p:pic>
        <p:nvPicPr>
          <p:cNvPr id="2050" name="Picture 2" descr="E:\در دست اقدام\سرطانهاي شايع زنان\imagesCACI9T0O.jpg"/>
          <p:cNvPicPr>
            <a:picLocks noChangeAspect="1" noChangeArrowheads="1"/>
          </p:cNvPicPr>
          <p:nvPr/>
        </p:nvPicPr>
        <p:blipFill>
          <a:blip r:embed="rId4"/>
          <a:srcRect/>
          <a:stretch>
            <a:fillRect/>
          </a:stretch>
        </p:blipFill>
        <p:spPr bwMode="auto">
          <a:xfrm>
            <a:off x="714348" y="571480"/>
            <a:ext cx="885825" cy="1181100"/>
          </a:xfrm>
          <a:prstGeom prst="rect">
            <a:avLst/>
          </a:prstGeom>
          <a:noFill/>
        </p:spPr>
      </p:pic>
    </p:spTree>
  </p:cSld>
  <p:clrMapOvr>
    <a:masterClrMapping/>
  </p:clrMapOvr>
  <p:transition advTm="9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3">
                                            <p:bg/>
                                          </p:spTgt>
                                        </p:tgtEl>
                                        <p:attrNameLst>
                                          <p:attrName>style.visibility</p:attrName>
                                        </p:attrNameLst>
                                      </p:cBhvr>
                                      <p:to>
                                        <p:strVal val="visible"/>
                                      </p:to>
                                    </p:set>
                                    <p:animEffect transition="in" filter="wheel(4)">
                                      <p:cBhvr>
                                        <p:cTn id="18" dur="5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heel(4)">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heel(4)">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heel(4)">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heel(4)">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wheel(4)">
                                      <p:cBhvr>
                                        <p:cTn id="4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ormAutofit/>
          </a:bodyPr>
          <a:lstStyle/>
          <a:p>
            <a:pPr fontAlgn="auto">
              <a:spcAft>
                <a:spcPts val="0"/>
              </a:spcAft>
              <a:defRPr/>
            </a:pPr>
            <a:r>
              <a:rPr lang="fa-I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علائم هشدار دهنده</a:t>
            </a:r>
            <a:endParaRPr lang="en-US" dirty="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endParaRPr>
          </a:p>
        </p:txBody>
      </p:sp>
      <p:sp>
        <p:nvSpPr>
          <p:cNvPr id="8195" name="Content Placeholder 2"/>
          <p:cNvSpPr>
            <a:spLocks noGrp="1"/>
          </p:cNvSpPr>
          <p:nvPr>
            <p:ph idx="1"/>
          </p:nvPr>
        </p:nvSpPr>
        <p:spPr/>
        <p:txBody>
          <a:bodyPr/>
          <a:lstStyle/>
          <a:p>
            <a:pPr algn="just" rtl="1">
              <a:buFont typeface="Arial" pitchFamily="34" charset="0"/>
              <a:buNone/>
            </a:pPr>
            <a:endParaRPr lang="fa-IR" sz="2800" smtClean="0">
              <a:cs typeface="B Zar" pitchFamily="2" charset="-78"/>
            </a:endParaRPr>
          </a:p>
          <a:p>
            <a:pPr algn="just" rtl="1">
              <a:buFont typeface="Arial" pitchFamily="34" charset="0"/>
              <a:buNone/>
            </a:pPr>
            <a:endParaRPr lang="fa-IR" sz="2800" smtClean="0">
              <a:cs typeface="B Zar" pitchFamily="2" charset="-78"/>
            </a:endParaRPr>
          </a:p>
        </p:txBody>
      </p:sp>
      <p:sp>
        <p:nvSpPr>
          <p:cNvPr id="8196" name="Rectangle 4"/>
          <p:cNvSpPr>
            <a:spLocks noChangeArrowheads="1"/>
          </p:cNvSpPr>
          <p:nvPr/>
        </p:nvSpPr>
        <p:spPr bwMode="auto">
          <a:xfrm>
            <a:off x="533400" y="1628800"/>
            <a:ext cx="80772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fa-IR" sz="3200" dirty="0" smtClean="0">
                <a:solidFill>
                  <a:prstClr val="black"/>
                </a:solidFill>
                <a:latin typeface="Calibri" pitchFamily="34" charset="0"/>
                <a:cs typeface="B Zar" pitchFamily="2" charset="-78"/>
              </a:rPr>
              <a:t>لمس توده بدون درد در پستان ( به شرط معاینه منظم سایز 1 سانتیمتر و در </a:t>
            </a:r>
            <a:r>
              <a:rPr lang="en-US" sz="3200" dirty="0" smtClean="0">
                <a:solidFill>
                  <a:prstClr val="black"/>
                </a:solidFill>
                <a:latin typeface="Calibri" pitchFamily="34" charset="0"/>
                <a:cs typeface="B Zar" pitchFamily="2" charset="-78"/>
              </a:rPr>
              <a:t>(</a:t>
            </a:r>
            <a:r>
              <a:rPr lang="fa-IR" sz="3200" dirty="0" smtClean="0">
                <a:solidFill>
                  <a:prstClr val="black"/>
                </a:solidFill>
                <a:latin typeface="Calibri" pitchFamily="34" charset="0"/>
                <a:cs typeface="B Zar" pitchFamily="2" charset="-78"/>
              </a:rPr>
              <a:t>غیر این صورت 3-5 سانتیمتر</a:t>
            </a:r>
          </a:p>
          <a:p>
            <a:pPr algn="r"/>
            <a:r>
              <a:rPr lang="fa-IR" sz="3200" dirty="0" smtClean="0">
                <a:solidFill>
                  <a:prstClr val="black"/>
                </a:solidFill>
                <a:latin typeface="Calibri" pitchFamily="34" charset="0"/>
                <a:cs typeface="B Zar" pitchFamily="2" charset="-78"/>
              </a:rPr>
              <a:t>ترشح خونی یا آبکی از نوک پستان </a:t>
            </a:r>
          </a:p>
          <a:p>
            <a:pPr algn="r"/>
            <a:r>
              <a:rPr lang="fa-IR" sz="3200" dirty="0" smtClean="0">
                <a:solidFill>
                  <a:prstClr val="black"/>
                </a:solidFill>
                <a:latin typeface="Calibri" pitchFamily="34" charset="0"/>
                <a:cs typeface="B Zar" pitchFamily="2" charset="-78"/>
              </a:rPr>
              <a:t>پوسته پوسته شدن نوک پستان و ارئول</a:t>
            </a:r>
          </a:p>
          <a:p>
            <a:pPr algn="r"/>
            <a:r>
              <a:rPr lang="fa-IR" sz="3200" dirty="0" smtClean="0">
                <a:solidFill>
                  <a:prstClr val="black"/>
                </a:solidFill>
                <a:latin typeface="Calibri" pitchFamily="34" charset="0"/>
                <a:cs typeface="B Zar" pitchFamily="2" charset="-78"/>
              </a:rPr>
              <a:t>غیر قرینگی در سایز و قوام نسجی </a:t>
            </a:r>
          </a:p>
          <a:p>
            <a:pPr algn="r"/>
            <a:r>
              <a:rPr lang="fa-IR" sz="3200" dirty="0" smtClean="0">
                <a:solidFill>
                  <a:prstClr val="black"/>
                </a:solidFill>
                <a:latin typeface="Calibri" pitchFamily="34" charset="0"/>
                <a:cs typeface="B Zar" pitchFamily="2" charset="-78"/>
              </a:rPr>
              <a:t>تورم پوست پرتغالی در سطح پستان </a:t>
            </a:r>
          </a:p>
          <a:p>
            <a:pPr algn="r"/>
            <a:r>
              <a:rPr lang="fa-IR" sz="3200" dirty="0" smtClean="0">
                <a:solidFill>
                  <a:prstClr val="black"/>
                </a:solidFill>
                <a:latin typeface="Calibri" pitchFamily="34" charset="0"/>
                <a:cs typeface="B Zar" pitchFamily="2" charset="-78"/>
              </a:rPr>
              <a:t>فرو کشیده شدن پوست در سطح پستان یا نوک پستان </a:t>
            </a:r>
          </a:p>
          <a:p>
            <a:pPr algn="r"/>
            <a:r>
              <a:rPr lang="fa-IR" sz="3200" dirty="0" smtClean="0">
                <a:solidFill>
                  <a:prstClr val="black"/>
                </a:solidFill>
                <a:latin typeface="Calibri" pitchFamily="34" charset="0"/>
                <a:cs typeface="B Zar" pitchFamily="2" charset="-78"/>
              </a:rPr>
              <a:t>زخم در پستان </a:t>
            </a:r>
          </a:p>
          <a:p>
            <a:pPr algn="r"/>
            <a:r>
              <a:rPr lang="fa-IR" sz="3200" dirty="0" smtClean="0">
                <a:solidFill>
                  <a:prstClr val="black"/>
                </a:solidFill>
                <a:latin typeface="Calibri" pitchFamily="34" charset="0"/>
                <a:cs typeface="B Zar" pitchFamily="2" charset="-78"/>
              </a:rPr>
              <a:t>گاه علائم متاستاز مانند درد استخوان </a:t>
            </a:r>
            <a:endParaRPr lang="en-US" sz="3200" dirty="0" smtClean="0">
              <a:solidFill>
                <a:prstClr val="black"/>
              </a:solidFill>
              <a:latin typeface="Calibri" pitchFamily="34" charset="0"/>
              <a:cs typeface="B Zar" pitchFamily="2" charset="-78"/>
            </a:endParaRPr>
          </a:p>
          <a:p>
            <a:pPr algn="r"/>
            <a:r>
              <a:rPr lang="fa-IR" sz="3200" dirty="0" smtClean="0">
                <a:solidFill>
                  <a:prstClr val="black"/>
                </a:solidFill>
                <a:latin typeface="Calibri" pitchFamily="34" charset="0"/>
                <a:cs typeface="B Zar" pitchFamily="2" charset="-78"/>
              </a:rPr>
              <a:t>بزرگی غدد لنفی زیر بغل</a:t>
            </a:r>
            <a:endParaRPr lang="fa-IR" sz="2800" dirty="0" smtClean="0">
              <a:solidFill>
                <a:prstClr val="black"/>
              </a:solidFill>
              <a:latin typeface="Calibri" pitchFamily="34" charset="0"/>
              <a:cs typeface="B Zar" pitchFamily="2" charset="-78"/>
            </a:endParaRPr>
          </a:p>
        </p:txBody>
      </p:sp>
    </p:spTree>
    <p:extLst>
      <p:ext uri="{BB962C8B-B14F-4D97-AF65-F5344CB8AC3E}">
        <p14:creationId xmlns:p14="http://schemas.microsoft.com/office/powerpoint/2010/main" val="111956543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7072362" cy="1000132"/>
          </a:xfrm>
          <a:solidFill>
            <a:srgbClr val="FFFF00"/>
          </a:solidFill>
          <a:ln w="57150">
            <a:solidFill>
              <a:schemeClr val="accent2">
                <a:lumMod val="60000"/>
                <a:lumOff val="40000"/>
              </a:schemeClr>
            </a:solidFill>
          </a:ln>
        </p:spPr>
        <p:txBody>
          <a:bodyPr/>
          <a:lstStyle/>
          <a:p>
            <a:r>
              <a:rPr lang="fa-IR" sz="2800" dirty="0" smtClean="0">
                <a:solidFill>
                  <a:schemeClr val="bg2"/>
                </a:solidFill>
                <a:cs typeface="B Titr" pitchFamily="2" charset="-78"/>
              </a:rPr>
              <a:t>روشهاي انجام معاينه پستان توسط خود فرد</a:t>
            </a:r>
            <a:endParaRPr lang="fa-IR" sz="2800" dirty="0">
              <a:solidFill>
                <a:schemeClr val="bg2"/>
              </a:solidFill>
              <a:cs typeface="B Titr" pitchFamily="2" charset="-78"/>
            </a:endParaRPr>
          </a:p>
        </p:txBody>
      </p:sp>
      <p:sp>
        <p:nvSpPr>
          <p:cNvPr id="3" name="Content Placeholder 2"/>
          <p:cNvSpPr>
            <a:spLocks noGrp="1"/>
          </p:cNvSpPr>
          <p:nvPr>
            <p:ph idx="1"/>
          </p:nvPr>
        </p:nvSpPr>
        <p:spPr>
          <a:xfrm>
            <a:off x="1428728" y="5214950"/>
            <a:ext cx="2428892" cy="642942"/>
          </a:xfrm>
          <a:solidFill>
            <a:schemeClr val="tx1">
              <a:lumMod val="20000"/>
              <a:lumOff val="80000"/>
            </a:schemeClr>
          </a:solidFill>
          <a:ln w="57150">
            <a:solidFill>
              <a:srgbClr val="66FFFF"/>
            </a:solidFill>
          </a:ln>
          <a:effectLst>
            <a:glow rad="228600">
              <a:schemeClr val="accent2">
                <a:satMod val="175000"/>
                <a:alpha val="40000"/>
              </a:schemeClr>
            </a:glow>
          </a:effectLst>
        </p:spPr>
        <p:txBody>
          <a:bodyPr/>
          <a:lstStyle/>
          <a:p>
            <a:r>
              <a:rPr lang="fa-IR" sz="2800" b="1" dirty="0" smtClean="0">
                <a:solidFill>
                  <a:srgbClr val="FF0000"/>
                </a:solidFill>
                <a:latin typeface="Arial" pitchFamily="34" charset="0"/>
                <a:cs typeface="B Titr" pitchFamily="2" charset="-78"/>
              </a:rPr>
              <a:t>ب) لمس</a:t>
            </a:r>
          </a:p>
        </p:txBody>
      </p:sp>
      <p:sp>
        <p:nvSpPr>
          <p:cNvPr id="4" name="Down Arrow 3"/>
          <p:cNvSpPr/>
          <p:nvPr/>
        </p:nvSpPr>
        <p:spPr bwMode="auto">
          <a:xfrm rot="19986075">
            <a:off x="5283639" y="2177740"/>
            <a:ext cx="1007355" cy="3071053"/>
          </a:xfrm>
          <a:prstGeom prst="downArrow">
            <a:avLst/>
          </a:prstGeom>
          <a:solidFill>
            <a:srgbClr val="00FF00"/>
          </a:solidFill>
          <a:ln w="9525" cap="flat" cmpd="sng" algn="ctr">
            <a:solidFill>
              <a:schemeClr val="tx1"/>
            </a:solidFill>
            <a:prstDash val="solid"/>
            <a:round/>
            <a:headEnd type="none" w="med" len="med"/>
            <a:tailEnd type="none" w="med" len="med"/>
          </a:ln>
          <a:effectLst>
            <a:glow rad="228600">
              <a:schemeClr val="accent2">
                <a:satMod val="175000"/>
                <a:alpha val="40000"/>
              </a:schemeClr>
            </a:glow>
          </a:effectLst>
        </p:spPr>
        <p:txBody>
          <a:bodyPr vert="horz" wrap="non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a-I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5" name="Down Arrow 4"/>
          <p:cNvSpPr/>
          <p:nvPr/>
        </p:nvSpPr>
        <p:spPr bwMode="auto">
          <a:xfrm rot="1895394">
            <a:off x="2280326" y="2051667"/>
            <a:ext cx="1129308" cy="3298104"/>
          </a:xfrm>
          <a:prstGeom prst="downArrow">
            <a:avLst/>
          </a:prstGeom>
          <a:solidFill>
            <a:srgbClr val="00FF00"/>
          </a:solidFill>
          <a:ln w="9525" cap="flat" cmpd="sng" algn="ctr">
            <a:solidFill>
              <a:schemeClr val="tx1"/>
            </a:solidFill>
            <a:prstDash val="solid"/>
            <a:round/>
            <a:headEnd type="none" w="med" len="med"/>
            <a:tailEnd type="none" w="med" len="med"/>
          </a:ln>
          <a:effectLst>
            <a:glow rad="139700">
              <a:schemeClr val="accent2">
                <a:satMod val="175000"/>
                <a:alpha val="40000"/>
              </a:schemeClr>
            </a:glow>
          </a:effectLst>
        </p:spPr>
        <p:txBody>
          <a:bodyPr vert="horz" wrap="non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a-I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 name="Content Placeholder 2"/>
          <p:cNvSpPr txBox="1">
            <a:spLocks/>
          </p:cNvSpPr>
          <p:nvPr/>
        </p:nvSpPr>
        <p:spPr bwMode="auto">
          <a:xfrm>
            <a:off x="5429256" y="5214950"/>
            <a:ext cx="2357454" cy="642942"/>
          </a:xfrm>
          <a:prstGeom prst="rect">
            <a:avLst/>
          </a:prstGeom>
          <a:solidFill>
            <a:schemeClr val="tx1">
              <a:lumMod val="20000"/>
              <a:lumOff val="80000"/>
            </a:schemeClr>
          </a:solidFill>
          <a:ln w="57150">
            <a:solidFill>
              <a:srgbClr val="66FFFF"/>
            </a:solidFill>
            <a:miter lim="800000"/>
            <a:headEnd/>
            <a:tailEnd/>
          </a:ln>
          <a:effectLst>
            <a:glow rad="228600">
              <a:schemeClr val="accent2">
                <a:satMod val="175000"/>
                <a:alpha val="40000"/>
              </a:schemeClr>
            </a:glow>
          </a:effectLst>
        </p:spPr>
        <p:txBody>
          <a:bodyPr vert="horz" wrap="square" lIns="91440" tIns="45720" rIns="91440" bIns="45720" numCol="1" anchor="t" anchorCtr="0" compatLnSpc="1">
            <a:prstTxWarp prst="textNoShape">
              <a:avLst/>
            </a:prstTxWarp>
          </a:bodyPr>
          <a:lstStyle/>
          <a:p>
            <a:pPr marL="342900" marR="0" lvl="0" indent="-342900" algn="r" defTabSz="914400" rtl="1" eaLnBrk="1" fontAlgn="base" latinLnBrk="0" hangingPunct="1">
              <a:lnSpc>
                <a:spcPct val="100000"/>
              </a:lnSpc>
              <a:spcBef>
                <a:spcPct val="20000"/>
              </a:spcBef>
              <a:spcAft>
                <a:spcPct val="0"/>
              </a:spcAft>
              <a:buClr>
                <a:schemeClr val="accent2"/>
              </a:buClr>
              <a:buSzPct val="80000"/>
              <a:buFont typeface="Wingdings" pitchFamily="2" charset="2"/>
              <a:buChar char="l"/>
              <a:tabLst/>
              <a:defRPr/>
            </a:pPr>
            <a:r>
              <a:rPr kumimoji="0" lang="fa-IR" sz="2800" b="1" i="0" u="none" strike="noStrike" kern="0" cap="none" spc="0" normalizeH="0" baseline="0" noProof="0" dirty="0" smtClean="0">
                <a:ln>
                  <a:noFill/>
                </a:ln>
                <a:solidFill>
                  <a:srgbClr val="FF0000"/>
                </a:solidFill>
                <a:effectLst/>
                <a:uLnTx/>
                <a:uFillTx/>
                <a:latin typeface="Arial" pitchFamily="34" charset="0"/>
                <a:ea typeface="+mn-ea"/>
                <a:cs typeface="B Titr" pitchFamily="2" charset="-78"/>
              </a:rPr>
              <a:t>الف) مشاهده</a:t>
            </a:r>
          </a:p>
        </p:txBody>
      </p:sp>
      <p:pic>
        <p:nvPicPr>
          <p:cNvPr id="7" name="Picture 2" descr="E:\در دست اقدام\سرطانهاي شايع زنان\imagesCACI9T0O.jpg"/>
          <p:cNvPicPr>
            <a:picLocks noChangeAspect="1" noChangeArrowheads="1"/>
          </p:cNvPicPr>
          <p:nvPr/>
        </p:nvPicPr>
        <p:blipFill>
          <a:blip r:embed="rId2"/>
          <a:srcRect/>
          <a:stretch>
            <a:fillRect/>
          </a:stretch>
        </p:blipFill>
        <p:spPr bwMode="auto">
          <a:xfrm>
            <a:off x="4000496" y="1390644"/>
            <a:ext cx="885825" cy="1181100"/>
          </a:xfrm>
          <a:prstGeom prst="rect">
            <a:avLst/>
          </a:prstGeom>
          <a:ln>
            <a:noFill/>
          </a:ln>
          <a:effectLst>
            <a:softEdge rad="112500"/>
          </a:effec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4)">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4)">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diamond(in)">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3">
                                            <p:bg/>
                                          </p:spTgt>
                                        </p:tgtEl>
                                        <p:attrNameLst>
                                          <p:attrName>style.visibility</p:attrName>
                                        </p:attrNameLst>
                                      </p:cBhvr>
                                      <p:to>
                                        <p:strVal val="visible"/>
                                      </p:to>
                                    </p:set>
                                    <p:animEffect transition="in" filter="diamond(in)">
                                      <p:cBhvr>
                                        <p:cTn id="33" dur="500"/>
                                        <p:tgtEl>
                                          <p:spTgt spid="3">
                                            <p:bg/>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diamond(in)">
                                      <p:cBhvr>
                                        <p:cTn id="3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174" y="357166"/>
            <a:ext cx="3857652" cy="1000132"/>
          </a:xfrm>
          <a:solidFill>
            <a:srgbClr val="FFFF00"/>
          </a:solidFill>
          <a:ln w="57150">
            <a:solidFill>
              <a:schemeClr val="accent2">
                <a:lumMod val="60000"/>
                <a:lumOff val="40000"/>
              </a:schemeClr>
            </a:solidFill>
          </a:ln>
        </p:spPr>
        <p:txBody>
          <a:bodyPr/>
          <a:lstStyle/>
          <a:p>
            <a:r>
              <a:rPr lang="fa-IR" sz="2800" b="1" dirty="0" smtClean="0">
                <a:solidFill>
                  <a:schemeClr val="bg1">
                    <a:lumMod val="50000"/>
                  </a:schemeClr>
                </a:solidFill>
                <a:latin typeface="Arial" pitchFamily="34" charset="0"/>
                <a:cs typeface="B Titr" pitchFamily="2" charset="-78"/>
              </a:rPr>
              <a:t>از طريق مشاهده:</a:t>
            </a:r>
          </a:p>
        </p:txBody>
      </p:sp>
      <p:sp>
        <p:nvSpPr>
          <p:cNvPr id="3" name="Content Placeholder 2"/>
          <p:cNvSpPr>
            <a:spLocks noGrp="1"/>
          </p:cNvSpPr>
          <p:nvPr>
            <p:ph idx="1"/>
          </p:nvPr>
        </p:nvSpPr>
        <p:spPr>
          <a:xfrm>
            <a:off x="285720" y="1571612"/>
            <a:ext cx="8172480" cy="4500594"/>
          </a:xfrm>
          <a:solidFill>
            <a:schemeClr val="tx1">
              <a:lumMod val="20000"/>
              <a:lumOff val="80000"/>
            </a:schemeClr>
          </a:solidFill>
          <a:ln w="57150">
            <a:solidFill>
              <a:srgbClr val="66FFFF"/>
            </a:solidFill>
          </a:ln>
        </p:spPr>
        <p:txBody>
          <a:bodyPr/>
          <a:lstStyle/>
          <a:p>
            <a:r>
              <a:rPr lang="fa-IR" sz="2000" b="1" dirty="0" smtClean="0">
                <a:solidFill>
                  <a:schemeClr val="bg2"/>
                </a:solidFill>
                <a:latin typeface="Arial" pitchFamily="34" charset="0"/>
                <a:cs typeface="Arial" pitchFamily="34" charset="0"/>
              </a:rPr>
              <a:t>الف) دستها را در دوطرف بدن به حالت آويزان قرار دهيد و پستانها را از نظر عدم تقارن بررسي كنيد.</a:t>
            </a:r>
          </a:p>
          <a:p>
            <a:r>
              <a:rPr lang="fa-IR" sz="2000" b="1" dirty="0" smtClean="0">
                <a:solidFill>
                  <a:schemeClr val="bg2"/>
                </a:solidFill>
                <a:latin typeface="Arial" pitchFamily="34" charset="0"/>
                <a:cs typeface="Arial" pitchFamily="34" charset="0"/>
              </a:rPr>
              <a:t>ب) دستها را در دو طرف سر به صورت صاف بالا ببريد و به پستانها خصوصا از نظر فرورفتگي پوست و توكشيدگي نوك پستانها و ساير علائم نگاه كنيد.</a:t>
            </a:r>
          </a:p>
          <a:p>
            <a:r>
              <a:rPr lang="fa-IR" sz="2000" b="1" dirty="0" smtClean="0">
                <a:solidFill>
                  <a:schemeClr val="bg2"/>
                </a:solidFill>
                <a:latin typeface="Arial" pitchFamily="34" charset="0"/>
                <a:cs typeface="Arial" pitchFamily="34" charset="0"/>
              </a:rPr>
              <a:t>ج)كف دستها را پشت سر قفل كرده و شانه ها را عقب بكشيد و به پستانها نگاه كنيد و آنها را از نظر هر كدام از تغييرات بررسي كنيد.</a:t>
            </a:r>
          </a:p>
          <a:p>
            <a:r>
              <a:rPr lang="fa-IR" sz="2000" b="1" dirty="0" smtClean="0">
                <a:solidFill>
                  <a:schemeClr val="bg2"/>
                </a:solidFill>
                <a:latin typeface="Arial" pitchFamily="34" charset="0"/>
                <a:cs typeface="Arial" pitchFamily="34" charset="0"/>
              </a:rPr>
              <a:t>د)دستها را برروي كمر فشار داده و شانه ها را به عقب بكشيد و در اين حال پستانهاي خود را مانند حالتهاي قبلي به دقت بررسي كنيد.</a:t>
            </a:r>
          </a:p>
          <a:p>
            <a:r>
              <a:rPr lang="fa-IR" sz="2000" b="1" dirty="0" smtClean="0">
                <a:solidFill>
                  <a:schemeClr val="bg2"/>
                </a:solidFill>
                <a:latin typeface="Arial" pitchFamily="34" charset="0"/>
                <a:cs typeface="Arial" pitchFamily="34" charset="0"/>
              </a:rPr>
              <a:t>دستها را برروي كمر فشار داده و شانه ها را به عقب بكشيد و در اين حال پستانهاي خود را را بررسي كنيد.</a:t>
            </a:r>
          </a:p>
          <a:p>
            <a:r>
              <a:rPr lang="fa-IR" sz="2000" b="1" dirty="0" smtClean="0">
                <a:solidFill>
                  <a:schemeClr val="bg2"/>
                </a:solidFill>
                <a:latin typeface="Arial" pitchFamily="34" charset="0"/>
                <a:cs typeface="Arial" pitchFamily="34" charset="0"/>
              </a:rPr>
              <a:t>خم شويد و دستها را بصورت آويزان در دوطرف تنه قرار دهيد و در آيينه به ظاهر پستانها به دقت نگاه كنيد.</a:t>
            </a:r>
            <a:endParaRPr lang="fa-IR" sz="2000" b="1" dirty="0">
              <a:solidFill>
                <a:schemeClr val="bg2"/>
              </a:solidFill>
              <a:latin typeface="Arial" pitchFamily="34" charset="0"/>
              <a:cs typeface="Arial" pitchFamily="34"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609600"/>
            <a:ext cx="4929222" cy="1143000"/>
          </a:xfrm>
          <a:solidFill>
            <a:srgbClr val="FFFF00"/>
          </a:solidFill>
          <a:ln w="57150">
            <a:solidFill>
              <a:srgbClr val="FF0000"/>
            </a:solidFill>
          </a:ln>
        </p:spPr>
        <p:txBody>
          <a:bodyPr/>
          <a:lstStyle/>
          <a:p>
            <a:r>
              <a:rPr lang="fa-IR" sz="2400" dirty="0" smtClean="0">
                <a:solidFill>
                  <a:schemeClr val="bg2"/>
                </a:solidFill>
                <a:cs typeface="B Titr" pitchFamily="2" charset="-78"/>
              </a:rPr>
              <a:t>عكسبرداري از پستان(ماموگرافي)</a:t>
            </a:r>
            <a:endParaRPr lang="en-US" sz="2400" dirty="0">
              <a:solidFill>
                <a:schemeClr val="bg2"/>
              </a:solidFill>
              <a:cs typeface="B Titr" pitchFamily="2" charset="-78"/>
            </a:endParaRPr>
          </a:p>
        </p:txBody>
      </p:sp>
      <p:sp>
        <p:nvSpPr>
          <p:cNvPr id="3" name="Content Placeholder 2"/>
          <p:cNvSpPr>
            <a:spLocks noGrp="1"/>
          </p:cNvSpPr>
          <p:nvPr>
            <p:ph idx="1"/>
          </p:nvPr>
        </p:nvSpPr>
        <p:spPr>
          <a:xfrm>
            <a:off x="571472" y="2285992"/>
            <a:ext cx="7772400" cy="3407722"/>
          </a:xfrm>
          <a:solidFill>
            <a:schemeClr val="accent5">
              <a:lumMod val="20000"/>
              <a:lumOff val="80000"/>
            </a:schemeClr>
          </a:solidFill>
          <a:ln w="57150">
            <a:solidFill>
              <a:srgbClr val="00FF00"/>
            </a:solidFill>
          </a:ln>
        </p:spPr>
        <p:txBody>
          <a:bodyPr/>
          <a:lstStyle/>
          <a:p>
            <a:r>
              <a:rPr lang="fa-IR" sz="2800" b="1" dirty="0" smtClean="0">
                <a:solidFill>
                  <a:schemeClr val="bg2"/>
                </a:solidFill>
                <a:latin typeface="Arial" pitchFamily="34" charset="0"/>
                <a:cs typeface="Arial" pitchFamily="34" charset="0"/>
              </a:rPr>
              <a:t>اين روش عكسبرداري از پستان به وسيله اشعه مي باشد.بهترين و دقيق ترين روش جهت تشخيص سرطان پستان است.</a:t>
            </a:r>
          </a:p>
          <a:p>
            <a:r>
              <a:rPr lang="fa-IR" sz="2800" b="1" dirty="0" smtClean="0">
                <a:solidFill>
                  <a:schemeClr val="bg2"/>
                </a:solidFill>
                <a:latin typeface="Arial" pitchFamily="34" charset="0"/>
                <a:cs typeface="Arial" pitchFamily="34" charset="0"/>
              </a:rPr>
              <a:t>اولين اقدام تشخيصي در زنان بالاي 35 سال به بعد از معاينه كلينيكي،ماموگرافي است. </a:t>
            </a:r>
          </a:p>
        </p:txBody>
      </p:sp>
    </p:spTree>
  </p:cSld>
  <p:clrMapOvr>
    <a:masterClrMapping/>
  </p:clrMapOvr>
  <p:transition advTm="9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۶۷۴۵.jpg">
            <a:hlinkClick r:id="rId2" tooltip="&quot;Direct link to file&quot;"/>
          </p:cNvPr>
          <p:cNvPicPr/>
          <p:nvPr/>
        </p:nvPicPr>
        <p:blipFill>
          <a:blip r:embed="rId3"/>
          <a:srcRect/>
          <a:stretch>
            <a:fillRect/>
          </a:stretch>
        </p:blipFill>
        <p:spPr bwMode="auto">
          <a:xfrm>
            <a:off x="642910" y="1285860"/>
            <a:ext cx="2552710" cy="1285884"/>
          </a:xfrm>
          <a:prstGeom prst="rect">
            <a:avLst/>
          </a:prstGeom>
          <a:noFill/>
          <a:ln w="9525">
            <a:noFill/>
            <a:miter lim="800000"/>
            <a:headEnd/>
            <a:tailEnd/>
          </a:ln>
        </p:spPr>
      </p:pic>
      <p:sp>
        <p:nvSpPr>
          <p:cNvPr id="2" name="Title 1"/>
          <p:cNvSpPr>
            <a:spLocks noGrp="1"/>
          </p:cNvSpPr>
          <p:nvPr>
            <p:ph type="title"/>
          </p:nvPr>
        </p:nvSpPr>
        <p:spPr>
          <a:xfrm>
            <a:off x="2714612" y="609600"/>
            <a:ext cx="4286280" cy="1143000"/>
          </a:xfrm>
          <a:solidFill>
            <a:srgbClr val="FFFF00"/>
          </a:solidFill>
          <a:ln w="57150">
            <a:solidFill>
              <a:srgbClr val="FF0000"/>
            </a:solidFill>
          </a:ln>
        </p:spPr>
        <p:txBody>
          <a:bodyPr/>
          <a:lstStyle/>
          <a:p>
            <a:r>
              <a:rPr lang="fa-IR" sz="2400" dirty="0" smtClean="0">
                <a:solidFill>
                  <a:schemeClr val="bg2"/>
                </a:solidFill>
                <a:cs typeface="B Titr" pitchFamily="2" charset="-78"/>
              </a:rPr>
              <a:t>سونوگرافي پستان</a:t>
            </a:r>
            <a:endParaRPr lang="en-US" sz="2400" dirty="0">
              <a:solidFill>
                <a:schemeClr val="bg2"/>
              </a:solidFill>
              <a:cs typeface="B Titr" pitchFamily="2" charset="-78"/>
            </a:endParaRPr>
          </a:p>
        </p:txBody>
      </p:sp>
      <p:sp>
        <p:nvSpPr>
          <p:cNvPr id="3" name="Content Placeholder 2"/>
          <p:cNvSpPr>
            <a:spLocks noGrp="1"/>
          </p:cNvSpPr>
          <p:nvPr>
            <p:ph idx="1"/>
          </p:nvPr>
        </p:nvSpPr>
        <p:spPr>
          <a:xfrm>
            <a:off x="632012" y="2857496"/>
            <a:ext cx="7772400" cy="2928958"/>
          </a:xfrm>
          <a:solidFill>
            <a:schemeClr val="accent5">
              <a:lumMod val="20000"/>
              <a:lumOff val="80000"/>
            </a:schemeClr>
          </a:solidFill>
          <a:ln w="76200">
            <a:solidFill>
              <a:srgbClr val="00FF00"/>
            </a:solidFill>
          </a:ln>
        </p:spPr>
        <p:txBody>
          <a:bodyPr anchor="ctr" anchorCtr="0"/>
          <a:lstStyle/>
          <a:p>
            <a:r>
              <a:rPr lang="fa-IR" sz="2800" b="1" dirty="0" smtClean="0">
                <a:solidFill>
                  <a:schemeClr val="bg2"/>
                </a:solidFill>
                <a:latin typeface="Arial" pitchFamily="34" charset="0"/>
                <a:cs typeface="Arial" pitchFamily="34" charset="0"/>
              </a:rPr>
              <a:t>گاهي اوقات براي ارزيابي تغييرات پستان كه در ماموگرافي ديده شده يا در معاينه پيدا شده از سونوگرافي استفاده مي شود.</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wheel(4)">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heel(4)">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174" y="428604"/>
            <a:ext cx="3929090" cy="1143000"/>
          </a:xfrm>
          <a:solidFill>
            <a:srgbClr val="FFFF00"/>
          </a:solidFill>
          <a:ln w="57150">
            <a:solidFill>
              <a:srgbClr val="FF0000"/>
            </a:solidFill>
          </a:ln>
        </p:spPr>
        <p:txBody>
          <a:bodyPr/>
          <a:lstStyle/>
          <a:p>
            <a:r>
              <a:rPr lang="fa-IR" sz="2400" dirty="0" smtClean="0">
                <a:solidFill>
                  <a:schemeClr val="bg2"/>
                </a:solidFill>
                <a:cs typeface="B Titr" pitchFamily="2" charset="-78"/>
              </a:rPr>
              <a:t>نمونه برداري</a:t>
            </a:r>
            <a:endParaRPr lang="en-US" sz="2400" dirty="0">
              <a:solidFill>
                <a:schemeClr val="bg2"/>
              </a:solidFill>
              <a:cs typeface="B Titr" pitchFamily="2" charset="-78"/>
            </a:endParaRPr>
          </a:p>
        </p:txBody>
      </p:sp>
      <p:sp>
        <p:nvSpPr>
          <p:cNvPr id="3" name="Content Placeholder 2"/>
          <p:cNvSpPr>
            <a:spLocks noGrp="1"/>
          </p:cNvSpPr>
          <p:nvPr>
            <p:ph idx="1"/>
          </p:nvPr>
        </p:nvSpPr>
        <p:spPr>
          <a:xfrm>
            <a:off x="632012" y="2021542"/>
            <a:ext cx="7772400" cy="4407854"/>
          </a:xfrm>
          <a:solidFill>
            <a:schemeClr val="accent5">
              <a:lumMod val="20000"/>
              <a:lumOff val="80000"/>
            </a:schemeClr>
          </a:solidFill>
          <a:ln>
            <a:solidFill>
              <a:srgbClr val="FF0000"/>
            </a:solidFill>
          </a:ln>
        </p:spPr>
        <p:txBody>
          <a:bodyPr/>
          <a:lstStyle/>
          <a:p>
            <a:r>
              <a:rPr lang="fa-IR" sz="2800" b="1" dirty="0" smtClean="0">
                <a:solidFill>
                  <a:schemeClr val="bg2"/>
                </a:solidFill>
                <a:latin typeface="Arial" pitchFamily="34" charset="0"/>
                <a:cs typeface="Arial" pitchFamily="34" charset="0"/>
              </a:rPr>
              <a:t>وقتي نكته غيرطبيعي در ماموگرافي،سونوگرافي يا معاينه كشف شد،براي پيدا كردن ماهيت آن نمونه برداري انجام مي شود.</a:t>
            </a:r>
          </a:p>
          <a:p>
            <a:r>
              <a:rPr lang="fa-IR" sz="2800" b="1" dirty="0" smtClean="0">
                <a:solidFill>
                  <a:schemeClr val="bg2"/>
                </a:solidFill>
                <a:latin typeface="Arial" pitchFamily="34" charset="0"/>
                <a:cs typeface="Arial" pitchFamily="34" charset="0"/>
              </a:rPr>
              <a:t>هرگاه در ماموگرافي يا سونوگرافي يك ضايعه مشكوك به بدخيمي گزارش شود،لازم است نمونه برداري براي فرد انجام شود.</a:t>
            </a:r>
          </a:p>
          <a:p>
            <a:r>
              <a:rPr lang="fa-IR" sz="2800" b="1" dirty="0" smtClean="0">
                <a:solidFill>
                  <a:schemeClr val="bg2"/>
                </a:solidFill>
                <a:latin typeface="Arial" pitchFamily="34" charset="0"/>
                <a:cs typeface="Arial" pitchFamily="34" charset="0"/>
              </a:rPr>
              <a:t>تنها روشي كه تشخيص سرطان را قطعي مي كند نمونه برداري است كه در آن قسمتي از يك تومور يا تمام آن خارج و به وسيله ميكروسكوپ بررسي مي شود.</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شیوه های درمان سرطان پستان</a:t>
            </a:r>
            <a:endParaRPr lang="fa-IR" dirty="0"/>
          </a:p>
        </p:txBody>
      </p:sp>
      <p:sp>
        <p:nvSpPr>
          <p:cNvPr id="3" name="Content Placeholder 2"/>
          <p:cNvSpPr>
            <a:spLocks noGrp="1"/>
          </p:cNvSpPr>
          <p:nvPr>
            <p:ph idx="1"/>
          </p:nvPr>
        </p:nvSpPr>
        <p:spPr>
          <a:xfrm>
            <a:off x="395536" y="1700808"/>
            <a:ext cx="8451715" cy="4709160"/>
          </a:xfrm>
        </p:spPr>
        <p:txBody>
          <a:bodyPr>
            <a:normAutofit lnSpcReduction="10000"/>
          </a:bodyPr>
          <a:lstStyle/>
          <a:p>
            <a:pPr algn="just"/>
            <a:r>
              <a:rPr lang="fa-IR" dirty="0">
                <a:cs typeface="B Nazanin" pitchFamily="2" charset="-78"/>
              </a:rPr>
              <a:t>  </a:t>
            </a:r>
            <a:r>
              <a:rPr lang="fa-IR" dirty="0">
                <a:cs typeface="B Titr" pitchFamily="2" charset="-78"/>
              </a:rPr>
              <a:t>درمان موضعی : </a:t>
            </a:r>
            <a:r>
              <a:rPr lang="fa-IR" dirty="0">
                <a:cs typeface="B Nazanin" pitchFamily="2" charset="-78"/>
              </a:rPr>
              <a:t>جراحی و پرتودرمانی درمان های موضعی هستند. این نوع </a:t>
            </a:r>
            <a:r>
              <a:rPr lang="fa-IR" i="1" dirty="0">
                <a:cs typeface="B Nazanin" pitchFamily="2" charset="-78"/>
              </a:rPr>
              <a:t>درمان </a:t>
            </a:r>
            <a:r>
              <a:rPr lang="fa-IR" dirty="0">
                <a:cs typeface="B Nazanin" pitchFamily="2" charset="-78"/>
              </a:rPr>
              <a:t>سرطان را در پستان تخریب و یا نابود می کند . زمانی که </a:t>
            </a:r>
            <a:r>
              <a:rPr lang="fa-IR" dirty="0">
                <a:cs typeface="B Nazanin" pitchFamily="2" charset="-78"/>
                <a:hlinkClick r:id="rId2" tooltip="شیوه های درمانی سرطان پستان"/>
              </a:rPr>
              <a:t>سرطان پستان</a:t>
            </a:r>
            <a:r>
              <a:rPr lang="fa-IR" dirty="0">
                <a:cs typeface="B Nazanin" pitchFamily="2" charset="-78"/>
              </a:rPr>
              <a:t> به قسمت های دیگر بدن گسترش می یابد، از درمان موضعی جهت مهار بیماری در این مناطق خاص استفاده می کنند</a:t>
            </a:r>
            <a:r>
              <a:rPr lang="fa-IR" dirty="0" smtClean="0">
                <a:cs typeface="B Nazanin" pitchFamily="2" charset="-78"/>
              </a:rPr>
              <a:t>.</a:t>
            </a:r>
          </a:p>
          <a:p>
            <a:pPr algn="just"/>
            <a:r>
              <a:rPr lang="fa-IR" dirty="0">
                <a:cs typeface="B Nazanin" pitchFamily="2" charset="-78"/>
              </a:rPr>
              <a:t/>
            </a:r>
            <a:br>
              <a:rPr lang="fa-IR" dirty="0">
                <a:cs typeface="B Nazanin" pitchFamily="2" charset="-78"/>
              </a:rPr>
            </a:br>
            <a:r>
              <a:rPr lang="fa-IR" dirty="0">
                <a:cs typeface="B Nazanin" pitchFamily="2" charset="-78"/>
              </a:rPr>
              <a:t>    </a:t>
            </a:r>
            <a:r>
              <a:rPr lang="fa-IR" dirty="0">
                <a:cs typeface="B Titr" pitchFamily="2" charset="-78"/>
              </a:rPr>
              <a:t>درمان سیستمیک (عمومی) : </a:t>
            </a:r>
            <a:r>
              <a:rPr lang="fa-IR" dirty="0">
                <a:cs typeface="B Nazanin" pitchFamily="2" charset="-78"/>
              </a:rPr>
              <a:t>شیمی درمانی، هورمون درمانی و درمان بیولوژیک، درمان های سیستمیک هستند. در این نوع درمان، موادی وارد جریان خون می شوند و سرطان را در سرتاسر بدن مهار و یا تخریب می کنند. برخی از زنانی که سرطان پستان دارند، درمان سیستمیک می شوند تا قبل از جراحی یا پرتودرمانی، تومور کوچک شود. </a:t>
            </a:r>
          </a:p>
        </p:txBody>
      </p:sp>
    </p:spTree>
    <p:extLst>
      <p:ext uri="{BB962C8B-B14F-4D97-AF65-F5344CB8AC3E}">
        <p14:creationId xmlns:p14="http://schemas.microsoft.com/office/powerpoint/2010/main" val="679471065"/>
      </p:ext>
    </p:extLst>
  </p:cSld>
  <p:clrMapOvr>
    <a:masterClrMapping/>
  </p:clrMapOvr>
  <p:transitio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609600"/>
            <a:ext cx="5572164" cy="1143000"/>
          </a:xfrm>
          <a:solidFill>
            <a:srgbClr val="FFFF99"/>
          </a:solidFill>
          <a:ln w="76200">
            <a:solidFill>
              <a:srgbClr val="FF3300"/>
            </a:solidFill>
          </a:ln>
        </p:spPr>
        <p:txBody>
          <a:bodyPr/>
          <a:lstStyle/>
          <a:p>
            <a:r>
              <a:rPr lang="fa-IR" dirty="0" smtClean="0">
                <a:solidFill>
                  <a:srgbClr val="7030A0"/>
                </a:solidFill>
                <a:cs typeface="B Titr" pitchFamily="2" charset="-78"/>
              </a:rPr>
              <a:t>سرطان دهانه رحم</a:t>
            </a:r>
            <a:endParaRPr lang="fa-IR" dirty="0">
              <a:solidFill>
                <a:srgbClr val="7030A0"/>
              </a:solidFill>
              <a:cs typeface="B Titr" pitchFamily="2" charset="-78"/>
            </a:endParaRPr>
          </a:p>
        </p:txBody>
      </p:sp>
      <p:sp>
        <p:nvSpPr>
          <p:cNvPr id="3" name="Content Placeholder 2"/>
          <p:cNvSpPr>
            <a:spLocks noGrp="1"/>
          </p:cNvSpPr>
          <p:nvPr>
            <p:ph idx="1"/>
          </p:nvPr>
        </p:nvSpPr>
        <p:spPr>
          <a:xfrm>
            <a:off x="685800" y="2243158"/>
            <a:ext cx="7772400" cy="4114800"/>
          </a:xfrm>
          <a:solidFill>
            <a:schemeClr val="accent5">
              <a:lumMod val="20000"/>
              <a:lumOff val="80000"/>
            </a:schemeClr>
          </a:solidFill>
          <a:ln w="38100">
            <a:solidFill>
              <a:srgbClr val="00FF00"/>
            </a:solidFill>
          </a:ln>
        </p:spPr>
        <p:txBody>
          <a:bodyPr/>
          <a:lstStyle/>
          <a:p>
            <a:endParaRPr lang="fa-IR" sz="2400" b="1" dirty="0" smtClean="0">
              <a:solidFill>
                <a:schemeClr val="bg2"/>
              </a:solidFill>
              <a:latin typeface="+mj-lt"/>
            </a:endParaRPr>
          </a:p>
          <a:p>
            <a:r>
              <a:rPr lang="fa-IR" sz="2400" b="1" dirty="0" smtClean="0">
                <a:solidFill>
                  <a:schemeClr val="bg2"/>
                </a:solidFill>
                <a:latin typeface="+mj-lt"/>
              </a:rPr>
              <a:t>یکی از شایعترین سرطانهای شایع زنان،سرطان دهانه رحم می باشد که در مراحل اولیه قابل تشخیص و درمان می باشد.</a:t>
            </a:r>
          </a:p>
          <a:p>
            <a:r>
              <a:rPr lang="fa-IR" sz="2400" b="1" dirty="0" smtClean="0">
                <a:solidFill>
                  <a:schemeClr val="bg2"/>
                </a:solidFill>
                <a:latin typeface="+mj-lt"/>
              </a:rPr>
              <a:t>این سرطان غالبا در خانمهایی که ازدواج کرده اند اتفاق می افتد.</a:t>
            </a:r>
          </a:p>
          <a:p>
            <a:r>
              <a:rPr lang="fa-IR" sz="2400" b="1" dirty="0" smtClean="0">
                <a:solidFill>
                  <a:schemeClr val="bg2"/>
                </a:solidFill>
                <a:latin typeface="+mj-lt"/>
              </a:rPr>
              <a:t>برای اینکه یک سلول به سلول سرطانی تبدیل شود مراحل متنوعی را طی می کند و با تغییرات سلولی به سمت مراحل غیرطبیعی و سپس پیش سرطانی و پس از گذشت چند سال به سلول سرطانی تبدیل می شود.این روند ،گاه حدود ده سال طول می کشد.</a:t>
            </a:r>
            <a:endParaRPr lang="fa-IR" sz="2400" b="1" dirty="0">
              <a:solidFill>
                <a:schemeClr val="bg2"/>
              </a:solidFill>
              <a:latin typeface="+mj-lt"/>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400"/>
            <a:ext cx="8229600" cy="1143000"/>
          </a:xfrm>
        </p:spPr>
        <p:txBody>
          <a:bodyPr/>
          <a:lstStyle/>
          <a:p>
            <a:r>
              <a:rPr lang="fa-IR" dirty="0" smtClean="0"/>
              <a:t>جراحی :</a:t>
            </a:r>
            <a:endParaRPr lang="fa-IR" dirty="0"/>
          </a:p>
        </p:txBody>
      </p:sp>
      <p:sp>
        <p:nvSpPr>
          <p:cNvPr id="3" name="Content Placeholder 2"/>
          <p:cNvSpPr>
            <a:spLocks noGrp="1"/>
          </p:cNvSpPr>
          <p:nvPr>
            <p:ph idx="1"/>
          </p:nvPr>
        </p:nvSpPr>
        <p:spPr>
          <a:xfrm>
            <a:off x="107504" y="1103586"/>
            <a:ext cx="8928992" cy="5421758"/>
          </a:xfrm>
        </p:spPr>
        <p:txBody>
          <a:bodyPr>
            <a:normAutofit fontScale="92500" lnSpcReduction="10000"/>
          </a:bodyPr>
          <a:lstStyle/>
          <a:p>
            <a:pPr algn="ctr"/>
            <a:r>
              <a:rPr lang="fa-IR" dirty="0">
                <a:cs typeface="B Titr" pitchFamily="2" charset="-78"/>
              </a:rPr>
              <a:t>جراحی رایج ترین شیوۀ درمان سرطان پستان است. انواع </a:t>
            </a:r>
            <a:r>
              <a:rPr lang="fa-IR" dirty="0" smtClean="0">
                <a:cs typeface="B Titr" pitchFamily="2" charset="-78"/>
              </a:rPr>
              <a:t>مختلف جراحی </a:t>
            </a:r>
            <a:r>
              <a:rPr lang="fa-IR" dirty="0">
                <a:cs typeface="B Titr" pitchFamily="2" charset="-78"/>
              </a:rPr>
              <a:t>وجود دارد</a:t>
            </a:r>
            <a:r>
              <a:rPr lang="fa-IR" dirty="0" smtClean="0">
                <a:cs typeface="B Titr" pitchFamily="2" charset="-78"/>
              </a:rPr>
              <a:t>.</a:t>
            </a:r>
          </a:p>
          <a:p>
            <a:r>
              <a:rPr lang="fa-IR" b="1" dirty="0"/>
              <a:t>جراحی حفظ پستان </a:t>
            </a:r>
            <a:endParaRPr lang="en-US" b="1" dirty="0" smtClean="0"/>
          </a:p>
          <a:p>
            <a:r>
              <a:rPr lang="en-US" b="1" dirty="0" smtClean="0"/>
              <a:t>(Breast-sparing </a:t>
            </a:r>
            <a:r>
              <a:rPr lang="en-US" b="1" dirty="0"/>
              <a:t>Surgery)</a:t>
            </a:r>
            <a:r>
              <a:rPr lang="en-US" dirty="0"/>
              <a:t> :</a:t>
            </a:r>
            <a:r>
              <a:rPr lang="fa-IR" dirty="0">
                <a:cs typeface="B Nazanin" pitchFamily="2" charset="-78"/>
              </a:rPr>
              <a:t>در این جراحی سرطان را برمی دارند، ولی پستان باقی می ماند. به این جراحی همچنین، جراحی نگهدارندۀ پستان، توده برداری، برداشتن قطعه ای پستان، برداشتن ناکامل پستان هم می گویند</a:t>
            </a:r>
            <a:r>
              <a:rPr lang="fa-IR" dirty="0" smtClean="0">
                <a:cs typeface="B Nazanin" pitchFamily="2" charset="-78"/>
              </a:rPr>
              <a:t>.</a:t>
            </a:r>
          </a:p>
          <a:p>
            <a:r>
              <a:rPr lang="fa-IR" b="1" dirty="0"/>
              <a:t>برداشتن </a:t>
            </a:r>
            <a:r>
              <a:rPr lang="fa-IR" b="1" dirty="0" smtClean="0"/>
              <a:t>پستان </a:t>
            </a:r>
            <a:r>
              <a:rPr lang="en-US" b="1" dirty="0" smtClean="0"/>
              <a:t>(Mastectomy</a:t>
            </a:r>
            <a:r>
              <a:rPr lang="en-US" b="1" dirty="0"/>
              <a:t>) :</a:t>
            </a:r>
            <a:r>
              <a:rPr lang="en-US" dirty="0"/>
              <a:t/>
            </a:r>
            <a:br>
              <a:rPr lang="en-US" dirty="0"/>
            </a:br>
            <a:r>
              <a:rPr lang="fa-IR" sz="3000" dirty="0">
                <a:cs typeface="B Nazanin" pitchFamily="2" charset="-78"/>
              </a:rPr>
              <a:t>در این جراحی پستان را برمی دارند (و یا حتی الامکان بافت را هم برمی دارند). در بیش تر موارد، جراح، غدد لنفاوی زیر بغل را نیز برمی دارد. برخی از بیماران بعد از جراحی پرتودرمانی می شوند.</a:t>
            </a:r>
            <a:br>
              <a:rPr lang="fa-IR" sz="3000" dirty="0">
                <a:cs typeface="B Nazanin" pitchFamily="2" charset="-78"/>
              </a:rPr>
            </a:br>
            <a:r>
              <a:rPr lang="fa-IR" sz="3000" dirty="0">
                <a:cs typeface="B Nazanin" pitchFamily="2" charset="-78"/>
              </a:rPr>
              <a:t>مطالعات نشان می دهد که میزان موفقیت جراحی نگهدارندۀ پستان (همراه با پرتودرمانی)، و پستان برداری در مراحل اول و دوم سرطان پستان یکسان است.</a:t>
            </a:r>
          </a:p>
        </p:txBody>
      </p:sp>
    </p:spTree>
    <p:extLst>
      <p:ext uri="{BB962C8B-B14F-4D97-AF65-F5344CB8AC3E}">
        <p14:creationId xmlns:p14="http://schemas.microsoft.com/office/powerpoint/2010/main" val="1331229022"/>
      </p:ext>
    </p:extLst>
  </p:cSld>
  <p:clrMapOvr>
    <a:masterClrMapping/>
  </p:clrMapOvr>
  <p:transition>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پرتو درمانی :</a:t>
            </a:r>
            <a:endParaRPr lang="fa-IR" dirty="0"/>
          </a:p>
        </p:txBody>
      </p:sp>
      <p:sp>
        <p:nvSpPr>
          <p:cNvPr id="3" name="Content Placeholder 2"/>
          <p:cNvSpPr>
            <a:spLocks noGrp="1"/>
          </p:cNvSpPr>
          <p:nvPr>
            <p:ph idx="1"/>
          </p:nvPr>
        </p:nvSpPr>
        <p:spPr/>
        <p:txBody>
          <a:bodyPr>
            <a:normAutofit/>
          </a:bodyPr>
          <a:lstStyle/>
          <a:p>
            <a:pPr algn="just"/>
            <a:r>
              <a:rPr lang="fa-IR" sz="3200" dirty="0">
                <a:cs typeface="B Nazanin" pitchFamily="2" charset="-78"/>
              </a:rPr>
              <a:t>در پرتودرمانی (که به آن رادیوتراپی هم می گویند) از امواج با سطح بالای انرژی برای نابودی سلول های سرطانی استفاده می کنند. اکثر زنان پس از جراحی نگهدارندۀ پستان پرتودرمانی می شوند. بعضی از زنان پس از پستان برداری هم پرتودرمانی می شوند. درمان به اندازۀ تومور و عوامل دیگر بستگی دارد. پرتودرمانی سلول های سرطانی پستان را که شاید در ناحیه باقی مانده باشند، تخریب می کند</a:t>
            </a:r>
          </a:p>
        </p:txBody>
      </p:sp>
    </p:spTree>
    <p:extLst>
      <p:ext uri="{BB962C8B-B14F-4D97-AF65-F5344CB8AC3E}">
        <p14:creationId xmlns:p14="http://schemas.microsoft.com/office/powerpoint/2010/main" val="2293072606"/>
      </p:ext>
    </p:extLst>
  </p:cSld>
  <p:clrMapOvr>
    <a:masterClrMapping/>
  </p:clrMapOvr>
  <p:transition>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شیمی درمانی :</a:t>
            </a:r>
            <a:endParaRPr lang="fa-IR" dirty="0"/>
          </a:p>
        </p:txBody>
      </p:sp>
      <p:sp>
        <p:nvSpPr>
          <p:cNvPr id="3" name="Content Placeholder 2"/>
          <p:cNvSpPr>
            <a:spLocks noGrp="1"/>
          </p:cNvSpPr>
          <p:nvPr>
            <p:ph idx="1"/>
          </p:nvPr>
        </p:nvSpPr>
        <p:spPr>
          <a:xfrm>
            <a:off x="457200" y="1600200"/>
            <a:ext cx="8623738" cy="4709160"/>
          </a:xfrm>
        </p:spPr>
        <p:txBody>
          <a:bodyPr/>
          <a:lstStyle/>
          <a:p>
            <a:pPr algn="just"/>
            <a:r>
              <a:rPr lang="fa-IR" b="1" dirty="0">
                <a:cs typeface="B Nazanin" pitchFamily="2" charset="-78"/>
              </a:rPr>
              <a:t>در شیمی درمانی از داروهای </a:t>
            </a:r>
            <a:r>
              <a:rPr lang="fa-IR" b="1" dirty="0">
                <a:cs typeface="B Nazanin" pitchFamily="2" charset="-78"/>
                <a:hlinkClick r:id="rId2" tooltip="4 هسته میوه ضد سرطان را بشناسید"/>
              </a:rPr>
              <a:t>ضد سرطان</a:t>
            </a:r>
            <a:r>
              <a:rPr lang="fa-IR" b="1" dirty="0">
                <a:cs typeface="B Nazanin" pitchFamily="2" charset="-78"/>
              </a:rPr>
              <a:t> برای نابودی سلول های سرطانی استفاده می کنند و برای سرطان پستان معمولاً از ترکیبی از دارو ها استفاده می کنند. این داروها به صورت قرص یا از طریق تزریق درون وریدی (</a:t>
            </a:r>
            <a:r>
              <a:rPr lang="en-US" b="1" dirty="0">
                <a:cs typeface="B Nazanin" pitchFamily="2" charset="-78"/>
              </a:rPr>
              <a:t>IV) </a:t>
            </a:r>
            <a:r>
              <a:rPr lang="fa-IR" b="1" dirty="0">
                <a:cs typeface="B Nazanin" pitchFamily="2" charset="-78"/>
              </a:rPr>
              <a:t>داده می شوند. در هر دو روش، دارو وارد گردش خون می شود و سراسر بدن را طی می کند.</a:t>
            </a:r>
            <a:br>
              <a:rPr lang="fa-IR" b="1" dirty="0">
                <a:cs typeface="B Nazanin" pitchFamily="2" charset="-78"/>
              </a:rPr>
            </a:br>
            <a:r>
              <a:rPr lang="fa-IR" b="1" dirty="0">
                <a:cs typeface="B Nazanin" pitchFamily="2" charset="-78"/>
              </a:rPr>
              <a:t>بعضی از زنانی که سرطان پستان دارند، در بخشی از بیمارستان، مطب دکتر یا خانه شیمی درمانی می شوند؛ بعضی دیگر هم باید در طول درمان در بیمارستان بستری بمانند.</a:t>
            </a:r>
          </a:p>
        </p:txBody>
      </p:sp>
    </p:spTree>
    <p:extLst>
      <p:ext uri="{BB962C8B-B14F-4D97-AF65-F5344CB8AC3E}">
        <p14:creationId xmlns:p14="http://schemas.microsoft.com/office/powerpoint/2010/main" val="2830859795"/>
      </p:ext>
    </p:extLst>
  </p:cSld>
  <p:clrMapOvr>
    <a:masterClrMapping/>
  </p:clrMapOvr>
  <p:transition>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هورمون درمانی :</a:t>
            </a:r>
            <a:endParaRPr lang="fa-IR" dirty="0"/>
          </a:p>
        </p:txBody>
      </p:sp>
      <p:sp>
        <p:nvSpPr>
          <p:cNvPr id="3" name="Content Placeholder 2"/>
          <p:cNvSpPr>
            <a:spLocks noGrp="1"/>
          </p:cNvSpPr>
          <p:nvPr>
            <p:ph idx="1"/>
          </p:nvPr>
        </p:nvSpPr>
        <p:spPr/>
        <p:txBody>
          <a:bodyPr>
            <a:normAutofit/>
          </a:bodyPr>
          <a:lstStyle/>
          <a:p>
            <a:pPr algn="just"/>
            <a:r>
              <a:rPr lang="fa-IR" sz="3200" dirty="0">
                <a:cs typeface="B Nazanin" pitchFamily="2" charset="-78"/>
              </a:rPr>
              <a:t>برخی تومورهای پستان برای رشد نیاز به هورمون دارند. هورمون درمانی نمی گذارد سلول های سرطانی هورمون های طبیعی مورد نیاز خود را دریافت کنند. این هورمون ها استروژن و </a:t>
            </a:r>
            <a:r>
              <a:rPr lang="fa-IR" sz="3200" b="1" dirty="0">
                <a:cs typeface="B Nazanin" pitchFamily="2" charset="-78"/>
                <a:hlinkClick r:id="rId2" tooltip="موارد و مقدار مصرف  آمپول پروژسترون"/>
              </a:rPr>
              <a:t>پروژسترون</a:t>
            </a:r>
            <a:r>
              <a:rPr lang="fa-IR" sz="3200" dirty="0">
                <a:cs typeface="B Nazanin" pitchFamily="2" charset="-78"/>
              </a:rPr>
              <a:t> هستند. اگر تومور پستان گیرندۀ هورمونی داشته باشد، در آزمایشگاه مشخص می شود و در </a:t>
            </a:r>
            <a:r>
              <a:rPr lang="fa-IR" sz="3200" dirty="0" smtClean="0">
                <a:cs typeface="B Nazanin" pitchFamily="2" charset="-78"/>
              </a:rPr>
              <a:t>این صورت</a:t>
            </a:r>
            <a:r>
              <a:rPr lang="fa-IR" sz="3200" dirty="0">
                <a:cs typeface="B Nazanin" pitchFamily="2" charset="-78"/>
              </a:rPr>
              <a:t>، باید هورمون درمانی شوید.</a:t>
            </a:r>
            <a:br>
              <a:rPr lang="fa-IR" sz="3200" dirty="0">
                <a:cs typeface="B Nazanin" pitchFamily="2" charset="-78"/>
              </a:rPr>
            </a:br>
            <a:r>
              <a:rPr lang="fa-IR" sz="3200" dirty="0">
                <a:cs typeface="B Nazanin" pitchFamily="2" charset="-78"/>
              </a:rPr>
              <a:t>در این موارد، از دارو یا جراحی استفاده می شود</a:t>
            </a:r>
          </a:p>
        </p:txBody>
      </p:sp>
    </p:spTree>
    <p:extLst>
      <p:ext uri="{BB962C8B-B14F-4D97-AF65-F5344CB8AC3E}">
        <p14:creationId xmlns:p14="http://schemas.microsoft.com/office/powerpoint/2010/main" val="556181864"/>
      </p:ext>
    </p:extLst>
  </p:cSld>
  <p:clrMapOvr>
    <a:masterClrMapping/>
  </p:clrMapOvr>
  <p:transition>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bwMode="auto">
          <a:xfrm>
            <a:off x="571472" y="1785926"/>
            <a:ext cx="7429552" cy="4857784"/>
          </a:xfrm>
          <a:prstGeom prst="cloud">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a-IR"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 name="Title 1"/>
          <p:cNvSpPr>
            <a:spLocks noGrp="1"/>
          </p:cNvSpPr>
          <p:nvPr>
            <p:ph type="title"/>
          </p:nvPr>
        </p:nvSpPr>
        <p:spPr>
          <a:xfrm>
            <a:off x="1643042" y="357166"/>
            <a:ext cx="6000792" cy="1143000"/>
          </a:xfrm>
          <a:solidFill>
            <a:srgbClr val="FFFF00"/>
          </a:solidFill>
          <a:ln w="57150">
            <a:solidFill>
              <a:srgbClr val="FF3300"/>
            </a:solidFill>
          </a:ln>
        </p:spPr>
        <p:txBody>
          <a:bodyPr>
            <a:normAutofit fontScale="90000"/>
          </a:bodyPr>
          <a:lstStyle/>
          <a:p>
            <a:r>
              <a:rPr lang="fa-I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rPr>
              <a:t>راه های مقابله با سرطان</a:t>
            </a:r>
            <a:endPar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solidFill>
              <a:effectLst>
                <a:outerShdw blurRad="50800" dist="40000" dir="5400000" algn="tl" rotWithShape="0">
                  <a:srgbClr val="000000">
                    <a:shade val="5000"/>
                    <a:satMod val="120000"/>
                    <a:alpha val="33000"/>
                  </a:srgbClr>
                </a:outerShdw>
              </a:effectLst>
            </a:endParaRPr>
          </a:p>
        </p:txBody>
      </p:sp>
      <p:sp>
        <p:nvSpPr>
          <p:cNvPr id="8" name="Rectangle 7"/>
          <p:cNvSpPr/>
          <p:nvPr/>
        </p:nvSpPr>
        <p:spPr>
          <a:xfrm>
            <a:off x="1201142" y="2928932"/>
            <a:ext cx="6299816" cy="2431435"/>
          </a:xfrm>
          <a:prstGeom prst="rect">
            <a:avLst/>
          </a:prstGeom>
          <a:noFill/>
        </p:spPr>
        <p:txBody>
          <a:bodyPr wrap="square" lIns="91440" tIns="45720" rIns="91440" bIns="45720">
            <a:spAutoFit/>
          </a:bodyPr>
          <a:lstStyle/>
          <a:p>
            <a:pPr algn="ctr">
              <a:buNone/>
            </a:pPr>
            <a:r>
              <a:rPr lang="fa-IR" sz="3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يكي از راههاي مقابله با سرطان</a:t>
            </a:r>
          </a:p>
          <a:p>
            <a:pPr algn="ctr">
              <a:buNone/>
            </a:pPr>
            <a:r>
              <a:rPr lang="fa-IR" sz="3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برخورداري از يك</a:t>
            </a:r>
          </a:p>
          <a:p>
            <a:pPr algn="ctr">
              <a:buNone/>
            </a:pPr>
            <a:r>
              <a:rPr lang="fa-IR" sz="3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fa-IR"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3300"/>
                </a:solidFill>
                <a:effectLst>
                  <a:outerShdw blurRad="41275" dist="12700" dir="12000000" algn="tl" rotWithShape="0">
                    <a:srgbClr val="000000">
                      <a:alpha val="40000"/>
                    </a:srgbClr>
                  </a:outerShdw>
                </a:effectLst>
              </a:rPr>
              <a:t>زندگي سالم و بهداشتي </a:t>
            </a:r>
          </a:p>
          <a:p>
            <a:pPr algn="ctr">
              <a:buNone/>
            </a:pPr>
            <a:r>
              <a:rPr lang="fa-IR" sz="3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است.</a:t>
            </a:r>
            <a:endParaRPr lang="fa-IR" sz="3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4)">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042" y="285728"/>
            <a:ext cx="5786478" cy="1214446"/>
          </a:xfrm>
          <a:solidFill>
            <a:srgbClr val="FFFF00"/>
          </a:solidFill>
          <a:ln w="57150">
            <a:solidFill>
              <a:schemeClr val="accent1"/>
            </a:solidFill>
          </a:ln>
        </p:spPr>
        <p:txBody>
          <a:bodyPr/>
          <a:lstStyle/>
          <a:p>
            <a:r>
              <a:rPr lang="fa-IR" sz="3200" dirty="0" smtClean="0">
                <a:solidFill>
                  <a:schemeClr val="bg2"/>
                </a:solidFill>
                <a:cs typeface="B Titr" pitchFamily="2" charset="-78"/>
              </a:rPr>
              <a:t>شيوه زندگي سالم چيست؟</a:t>
            </a:r>
            <a:br>
              <a:rPr lang="fa-IR" sz="3200" dirty="0" smtClean="0">
                <a:solidFill>
                  <a:schemeClr val="bg2"/>
                </a:solidFill>
                <a:cs typeface="B Titr" pitchFamily="2" charset="-78"/>
              </a:rPr>
            </a:br>
            <a:endParaRPr lang="fa-IR" sz="3200" dirty="0">
              <a:solidFill>
                <a:schemeClr val="bg2"/>
              </a:solidFill>
              <a:cs typeface="B Titr" pitchFamily="2" charset="-78"/>
            </a:endParaRPr>
          </a:p>
        </p:txBody>
      </p:sp>
      <p:sp>
        <p:nvSpPr>
          <p:cNvPr id="3" name="Content Placeholder 2"/>
          <p:cNvSpPr>
            <a:spLocks noGrp="1"/>
          </p:cNvSpPr>
          <p:nvPr>
            <p:ph idx="1"/>
          </p:nvPr>
        </p:nvSpPr>
        <p:spPr>
          <a:xfrm>
            <a:off x="685800" y="1785926"/>
            <a:ext cx="7772400" cy="4114800"/>
          </a:xfrm>
          <a:solidFill>
            <a:schemeClr val="accent5">
              <a:lumMod val="20000"/>
              <a:lumOff val="80000"/>
            </a:schemeClr>
          </a:solidFill>
          <a:ln w="57150">
            <a:solidFill>
              <a:srgbClr val="00B0F0"/>
            </a:solidFill>
          </a:ln>
        </p:spPr>
        <p:txBody>
          <a:bodyPr/>
          <a:lstStyle/>
          <a:p>
            <a:r>
              <a:rPr lang="fa-IR" sz="2400" dirty="0" smtClean="0">
                <a:solidFill>
                  <a:schemeClr val="bg2"/>
                </a:solidFill>
                <a:cs typeface="B Titr" pitchFamily="2" charset="-78"/>
              </a:rPr>
              <a:t>رعايت اصول بهداشتي</a:t>
            </a:r>
          </a:p>
          <a:p>
            <a:r>
              <a:rPr lang="fa-IR" sz="2400" dirty="0" smtClean="0">
                <a:solidFill>
                  <a:schemeClr val="bg2"/>
                </a:solidFill>
                <a:cs typeface="B Titr" pitchFamily="2" charset="-78"/>
              </a:rPr>
              <a:t>انجام آزمايشات لازم و بموقع مخصوص زنان و مردان</a:t>
            </a:r>
          </a:p>
          <a:p>
            <a:r>
              <a:rPr lang="fa-IR" sz="2400" dirty="0" smtClean="0">
                <a:solidFill>
                  <a:schemeClr val="bg2"/>
                </a:solidFill>
                <a:cs typeface="B Titr" pitchFamily="2" charset="-78"/>
              </a:rPr>
              <a:t>مصرف مقادير كافي ميوه و سبزي در هر روز</a:t>
            </a:r>
          </a:p>
          <a:p>
            <a:r>
              <a:rPr lang="fa-IR" sz="2400" dirty="0" smtClean="0">
                <a:solidFill>
                  <a:schemeClr val="bg2"/>
                </a:solidFill>
                <a:cs typeface="B Titr" pitchFamily="2" charset="-78"/>
              </a:rPr>
              <a:t>كاهش مصرف چربي در رژيم غذايي</a:t>
            </a:r>
          </a:p>
          <a:p>
            <a:r>
              <a:rPr lang="fa-IR" sz="2400" dirty="0" smtClean="0">
                <a:solidFill>
                  <a:schemeClr val="bg2"/>
                </a:solidFill>
                <a:cs typeface="B Titr" pitchFamily="2" charset="-78"/>
              </a:rPr>
              <a:t>ورزش و فعاليت روزانه حداقل نيم ساعت</a:t>
            </a:r>
          </a:p>
          <a:p>
            <a:r>
              <a:rPr lang="fa-IR" sz="2400" dirty="0" smtClean="0">
                <a:solidFill>
                  <a:schemeClr val="bg2"/>
                </a:solidFill>
                <a:cs typeface="B Titr" pitchFamily="2" charset="-78"/>
              </a:rPr>
              <a:t>داشتن وزن مناسب</a:t>
            </a:r>
          </a:p>
          <a:p>
            <a:r>
              <a:rPr lang="fa-IR" sz="2400" dirty="0" smtClean="0">
                <a:solidFill>
                  <a:schemeClr val="bg2"/>
                </a:solidFill>
                <a:cs typeface="B Titr" pitchFamily="2" charset="-78"/>
              </a:rPr>
              <a:t>عدم مصرف سيگار و الكل</a:t>
            </a:r>
          </a:p>
          <a:p>
            <a:r>
              <a:rPr lang="fa-IR" sz="2400" dirty="0" smtClean="0">
                <a:solidFill>
                  <a:schemeClr val="bg2"/>
                </a:solidFill>
                <a:cs typeface="B Titr" pitchFamily="2" charset="-78"/>
              </a:rPr>
              <a:t>آرامش ونداشتن استرس</a:t>
            </a:r>
            <a:endParaRPr lang="fa-IR" sz="2400" dirty="0">
              <a:solidFill>
                <a:schemeClr val="bg2"/>
              </a:solidFill>
              <a:cs typeface="B Titr" pitchFamily="2" charset="-78"/>
            </a:endParaRPr>
          </a:p>
        </p:txBody>
      </p:sp>
      <p:pic>
        <p:nvPicPr>
          <p:cNvPr id="3075" name="Picture 3" descr="E:\در دست اقدام\سرطانهاي شايع زنان\imagesCAGEJIYG.jpg"/>
          <p:cNvPicPr>
            <a:picLocks noChangeAspect="1" noChangeArrowheads="1"/>
          </p:cNvPicPr>
          <p:nvPr/>
        </p:nvPicPr>
        <p:blipFill>
          <a:blip r:embed="rId2"/>
          <a:srcRect/>
          <a:stretch>
            <a:fillRect/>
          </a:stretch>
        </p:blipFill>
        <p:spPr bwMode="auto">
          <a:xfrm>
            <a:off x="714348" y="2071678"/>
            <a:ext cx="1343025" cy="1352550"/>
          </a:xfrm>
          <a:prstGeom prst="rect">
            <a:avLst/>
          </a:prstGeom>
          <a:ln>
            <a:noFill/>
          </a:ln>
          <a:effectLst>
            <a:softEdge rad="112500"/>
          </a:effectLst>
        </p:spPr>
      </p:pic>
      <p:pic>
        <p:nvPicPr>
          <p:cNvPr id="3076" name="Picture 4" descr="C:\Documents and Settings\Dear-User\Desktop\ميوه-سبزي\imagesCA1719WE.jpg"/>
          <p:cNvPicPr>
            <a:picLocks noChangeAspect="1" noChangeArrowheads="1"/>
          </p:cNvPicPr>
          <p:nvPr/>
        </p:nvPicPr>
        <p:blipFill>
          <a:blip r:embed="rId3"/>
          <a:srcRect/>
          <a:stretch>
            <a:fillRect/>
          </a:stretch>
        </p:blipFill>
        <p:spPr bwMode="auto">
          <a:xfrm>
            <a:off x="1000100" y="3214686"/>
            <a:ext cx="1162053" cy="1238250"/>
          </a:xfrm>
          <a:prstGeom prst="rect">
            <a:avLst/>
          </a:prstGeom>
          <a:ln>
            <a:noFill/>
          </a:ln>
          <a:effectLst>
            <a:softEdge rad="112500"/>
          </a:effectLst>
        </p:spPr>
      </p:pic>
      <p:pic>
        <p:nvPicPr>
          <p:cNvPr id="3077" name="Picture 5" descr="C:\Documents and Settings\Dear-User\Desktop\ورزش\imagesCAX8U0XL.jpg"/>
          <p:cNvPicPr>
            <a:picLocks noChangeAspect="1" noChangeArrowheads="1"/>
          </p:cNvPicPr>
          <p:nvPr/>
        </p:nvPicPr>
        <p:blipFill>
          <a:blip r:embed="rId4"/>
          <a:srcRect/>
          <a:stretch>
            <a:fillRect/>
          </a:stretch>
        </p:blipFill>
        <p:spPr bwMode="auto">
          <a:xfrm>
            <a:off x="1785918" y="4000504"/>
            <a:ext cx="1066802" cy="1352551"/>
          </a:xfrm>
          <a:prstGeom prst="rect">
            <a:avLst/>
          </a:prstGeom>
          <a:ln>
            <a:noFill/>
          </a:ln>
          <a:effectLst>
            <a:softEdge rad="112500"/>
          </a:effectLst>
        </p:spPr>
      </p:pic>
      <p:pic>
        <p:nvPicPr>
          <p:cNvPr id="3079" name="Picture 7" descr="C:\Documents and Settings\Dear-User\Desktop\imagesCA441526.jpg"/>
          <p:cNvPicPr>
            <a:picLocks noChangeAspect="1" noChangeArrowheads="1"/>
          </p:cNvPicPr>
          <p:nvPr/>
        </p:nvPicPr>
        <p:blipFill>
          <a:blip r:embed="rId5"/>
          <a:srcRect/>
          <a:stretch>
            <a:fillRect/>
          </a:stretch>
        </p:blipFill>
        <p:spPr bwMode="auto">
          <a:xfrm>
            <a:off x="2428860" y="4714884"/>
            <a:ext cx="1390650" cy="785818"/>
          </a:xfrm>
          <a:prstGeom prst="rect">
            <a:avLst/>
          </a:prstGeom>
          <a:ln>
            <a:noFill/>
          </a:ln>
          <a:effectLst>
            <a:softEdge rad="112500"/>
          </a:effec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box(in)">
                                      <p:cBhvr>
                                        <p:cTn id="12" dur="500"/>
                                        <p:tgtEl>
                                          <p:spTgt spid="307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animEffect transition="in" filter="box(in)">
                                      <p:cBhvr>
                                        <p:cTn id="17" dur="500"/>
                                        <p:tgtEl>
                                          <p:spTgt spid="307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077"/>
                                        </p:tgtEl>
                                        <p:attrNameLst>
                                          <p:attrName>style.visibility</p:attrName>
                                        </p:attrNameLst>
                                      </p:cBhvr>
                                      <p:to>
                                        <p:strVal val="visible"/>
                                      </p:to>
                                    </p:set>
                                    <p:animEffect transition="in" filter="box(in)">
                                      <p:cBhvr>
                                        <p:cTn id="22" dur="500"/>
                                        <p:tgtEl>
                                          <p:spTgt spid="307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079"/>
                                        </p:tgtEl>
                                        <p:attrNameLst>
                                          <p:attrName>style.visibility</p:attrName>
                                        </p:attrNameLst>
                                      </p:cBhvr>
                                      <p:to>
                                        <p:strVal val="visible"/>
                                      </p:to>
                                    </p:set>
                                    <p:animEffect transition="in" filter="box(in)">
                                      <p:cBhvr>
                                        <p:cTn id="27" dur="500"/>
                                        <p:tgtEl>
                                          <p:spTgt spid="3079"/>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
                                            <p:bg/>
                                          </p:spTgt>
                                        </p:tgtEl>
                                        <p:attrNameLst>
                                          <p:attrName>style.visibility</p:attrName>
                                        </p:attrNameLst>
                                      </p:cBhvr>
                                      <p:to>
                                        <p:strVal val="visible"/>
                                      </p:to>
                                    </p:set>
                                    <p:animEffect transition="in" filter="wheel(4)">
                                      <p:cBhvr>
                                        <p:cTn id="32" dur="500"/>
                                        <p:tgtEl>
                                          <p:spTgt spid="3">
                                            <p:bg/>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heel(4)">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wheel(4)">
                                      <p:cBhvr>
                                        <p:cTn id="42" dur="5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wheel(4)">
                                      <p:cBhvr>
                                        <p:cTn id="47" dur="5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wheel(4)">
                                      <p:cBhvr>
                                        <p:cTn id="52" dur="5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4" fill="hold" grpId="0"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wheel(4)">
                                      <p:cBhvr>
                                        <p:cTn id="57" dur="500"/>
                                        <p:tgtEl>
                                          <p:spTgt spid="3">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4"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wheel(4)">
                                      <p:cBhvr>
                                        <p:cTn id="62" dur="500"/>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4"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wheel(4)">
                                      <p:cBhvr>
                                        <p:cTn id="67" dur="500"/>
                                        <p:tgtEl>
                                          <p:spTgt spid="3">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4" fill="hold" grpId="0" nodeType="clickEffect">
                                  <p:stCondLst>
                                    <p:cond delay="0"/>
                                  </p:stCondLst>
                                  <p:childTnLst>
                                    <p:set>
                                      <p:cBhvr>
                                        <p:cTn id="71" dur="1" fill="hold">
                                          <p:stCondLst>
                                            <p:cond delay="0"/>
                                          </p:stCondLst>
                                        </p:cTn>
                                        <p:tgtEl>
                                          <p:spTgt spid="3">
                                            <p:txEl>
                                              <p:pRg st="7" end="7"/>
                                            </p:txEl>
                                          </p:spTgt>
                                        </p:tgtEl>
                                        <p:attrNameLst>
                                          <p:attrName>style.visibility</p:attrName>
                                        </p:attrNameLst>
                                      </p:cBhvr>
                                      <p:to>
                                        <p:strVal val="visible"/>
                                      </p:to>
                                    </p:set>
                                    <p:animEffect transition="in" filter="wheel(4)">
                                      <p:cBhvr>
                                        <p:cTn id="7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00808"/>
            <a:ext cx="8229600" cy="2938338"/>
          </a:xfrm>
        </p:spPr>
        <p:txBody>
          <a:bodyPr>
            <a:normAutofit fontScale="90000"/>
          </a:bodyPr>
          <a:lstStyle/>
          <a:p>
            <a:r>
              <a:rPr lang="fa-IR" dirty="0" smtClean="0"/>
              <a:t>کانون حامیان بیماران سرطانی و صعب العلاج مهر </a:t>
            </a:r>
            <a:r>
              <a:rPr lang="fa-IR" dirty="0" smtClean="0"/>
              <a:t>گلستان</a:t>
            </a:r>
            <a:br>
              <a:rPr lang="fa-IR" dirty="0" smtClean="0"/>
            </a:br>
            <a:r>
              <a:rPr lang="fa-IR" dirty="0" smtClean="0"/>
              <a:t/>
            </a:r>
            <a:br>
              <a:rPr lang="fa-IR" dirty="0" smtClean="0"/>
            </a:br>
            <a:r>
              <a:rPr lang="fa-IR" dirty="0"/>
              <a:t/>
            </a:r>
            <a:br>
              <a:rPr lang="fa-IR" dirty="0"/>
            </a:br>
            <a:r>
              <a:rPr lang="fa-IR" dirty="0" smtClean="0"/>
              <a:t>آبان 97</a:t>
            </a:r>
            <a:endParaRPr lang="fa-IR" dirty="0"/>
          </a:p>
        </p:txBody>
      </p:sp>
      <p:sp>
        <p:nvSpPr>
          <p:cNvPr id="3" name="Content Placeholder 2"/>
          <p:cNvSpPr>
            <a:spLocks noGrp="1"/>
          </p:cNvSpPr>
          <p:nvPr>
            <p:ph idx="1"/>
          </p:nvPr>
        </p:nvSpPr>
        <p:spPr>
          <a:xfrm>
            <a:off x="395536" y="1268760"/>
            <a:ext cx="8229600" cy="4709160"/>
          </a:xfrm>
        </p:spPr>
        <p:txBody>
          <a:bodyPr/>
          <a:lstStyle/>
          <a:p>
            <a:pPr marL="137160" indent="0">
              <a:buNone/>
            </a:pPr>
            <a:endParaRPr lang="fa-IR" dirty="0" smtClean="0"/>
          </a:p>
          <a:p>
            <a:pPr marL="137160" indent="0">
              <a:buNone/>
            </a:pPr>
            <a:endParaRPr lang="fa-IR" dirty="0" smtClean="0"/>
          </a:p>
          <a:p>
            <a:pPr marL="137160" indent="0">
              <a:buNone/>
            </a:pPr>
            <a:endParaRPr lang="fa-IR" dirty="0" smtClean="0"/>
          </a:p>
          <a:p>
            <a:pPr marL="137160" indent="0">
              <a:buNone/>
            </a:pPr>
            <a:endParaRPr lang="fa-IR" dirty="0"/>
          </a:p>
        </p:txBody>
      </p:sp>
    </p:spTree>
    <p:extLst>
      <p:ext uri="{BB962C8B-B14F-4D97-AF65-F5344CB8AC3E}">
        <p14:creationId xmlns:p14="http://schemas.microsoft.com/office/powerpoint/2010/main" val="2854531569"/>
      </p:ext>
    </p:extLst>
  </p:cSld>
  <p:clrMapOvr>
    <a:masterClrMapping/>
  </p:clrMapOvr>
  <p:transition>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rgbClr val="00FF00"/>
            </a:solidFill>
          </a:ln>
        </p:spPr>
        <p:txBody>
          <a:bodyPr/>
          <a:lstStyle/>
          <a:p>
            <a:r>
              <a:rPr lang="fa-IR" sz="2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cs typeface="B Titr" pitchFamily="2" charset="-78"/>
              </a:rPr>
              <a:t>آزمایش پاپ اسمیر برای تشخیص زود هنگام سرطان دهانه رحم برای چه کسانی باید انجام شود؟</a:t>
            </a:r>
            <a:endParaRPr lang="fa-IR" sz="2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cs typeface="B Titr" pitchFamily="2" charset="-78"/>
            </a:endParaRPr>
          </a:p>
        </p:txBody>
      </p:sp>
      <p:sp>
        <p:nvSpPr>
          <p:cNvPr id="4" name="Down Arrow 3"/>
          <p:cNvSpPr/>
          <p:nvPr/>
        </p:nvSpPr>
        <p:spPr>
          <a:xfrm>
            <a:off x="3714744" y="1928802"/>
            <a:ext cx="1357322" cy="2786082"/>
          </a:xfrm>
          <a:prstGeom prst="downArrow">
            <a:avLst/>
          </a:prstGeom>
          <a:solidFill>
            <a:srgbClr val="FF99FF"/>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bwMode="auto">
          <a:xfrm>
            <a:off x="500034" y="4929198"/>
            <a:ext cx="8196290" cy="1071570"/>
          </a:xfrm>
          <a:prstGeom prst="rect">
            <a:avLst/>
          </a:prstGeom>
          <a:solidFill>
            <a:srgbClr val="800000"/>
          </a:solidFill>
          <a:ln w="9525">
            <a:solidFill>
              <a:srgbClr val="00FF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0" spc="50" normalizeH="0" baseline="0" noProof="0" dirty="0" smtClean="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uLnTx/>
                <a:uFillTx/>
                <a:latin typeface="+mj-lt"/>
                <a:ea typeface="+mj-ea"/>
                <a:cs typeface="B Titr" pitchFamily="2" charset="-78"/>
              </a:rPr>
              <a:t>برای تمامی زنانی که از نظر جنسی فعال هستند بخصوص</a:t>
            </a:r>
            <a:r>
              <a:rPr kumimoji="0" lang="fa-IR" sz="2000" b="1" i="0" u="none" strike="noStrike" kern="0" spc="50" normalizeH="0" noProof="0" dirty="0" smtClean="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uLnTx/>
                <a:uFillTx/>
                <a:latin typeface="+mj-lt"/>
                <a:ea typeface="+mj-ea"/>
                <a:cs typeface="B Titr" pitchFamily="2" charset="-78"/>
              </a:rPr>
              <a:t> در سنین بالای20 سال انجام می شود.اولین تست پاپ اسمیر حداقل 3سال پس از ازدواج انجام می شود</a:t>
            </a:r>
            <a:endParaRPr kumimoji="0" lang="fa-IR" sz="2000" b="1" i="0" u="none" strike="noStrike" kern="0" spc="50" normalizeH="0" baseline="0" noProof="0" dirty="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uLnTx/>
              <a:uFillTx/>
              <a:latin typeface="+mj-lt"/>
              <a:ea typeface="+mj-ea"/>
              <a:cs typeface="B Titr"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942" y="188640"/>
            <a:ext cx="7391174" cy="857256"/>
          </a:xfrm>
          <a:solidFill>
            <a:srgbClr val="FFFFFF"/>
          </a:solidFill>
          <a:ln w="76200">
            <a:solidFill>
              <a:srgbClr val="FF99FF"/>
            </a:solidFill>
          </a:ln>
        </p:spPr>
        <p:txBody>
          <a:bodyPr/>
          <a:lstStyle/>
          <a:p>
            <a:r>
              <a:rPr lang="fa-IR" sz="2000" dirty="0" smtClean="0">
                <a:solidFill>
                  <a:schemeClr val="bg2"/>
                </a:solidFill>
                <a:cs typeface="B Titr" pitchFamily="2" charset="-78"/>
              </a:rPr>
              <a:t>فواصل زمانی برای انجام پاپ اسمیر در گروه های مختلف بدین شرح می باشد:</a:t>
            </a:r>
            <a:endParaRPr lang="fa-IR" sz="2000" dirty="0">
              <a:solidFill>
                <a:schemeClr val="bg2"/>
              </a:solidFill>
              <a:cs typeface="B Titr" pitchFamily="2" charset="-78"/>
            </a:endParaRPr>
          </a:p>
        </p:txBody>
      </p:sp>
      <p:sp>
        <p:nvSpPr>
          <p:cNvPr id="4" name="Title 1"/>
          <p:cNvSpPr txBox="1">
            <a:spLocks/>
          </p:cNvSpPr>
          <p:nvPr/>
        </p:nvSpPr>
        <p:spPr bwMode="auto">
          <a:xfrm>
            <a:off x="1071538" y="1500174"/>
            <a:ext cx="6143668" cy="642942"/>
          </a:xfrm>
          <a:prstGeom prst="rect">
            <a:avLst/>
          </a:prstGeom>
          <a:solidFill>
            <a:srgbClr val="FFC000"/>
          </a:solidFill>
          <a:ln w="9525">
            <a:solidFill>
              <a:srgbClr val="00FF00"/>
            </a:solid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fa-IR" sz="1200" b="0" i="0" u="none" strike="noStrike" kern="0" cap="none" spc="0" normalizeH="0" baseline="0" noProof="0" dirty="0" smtClean="0">
                <a:ln>
                  <a:noFill/>
                </a:ln>
                <a:solidFill>
                  <a:schemeClr val="bg2"/>
                </a:solidFill>
                <a:effectLst/>
                <a:uLnTx/>
                <a:uFillTx/>
                <a:latin typeface="+mj-lt"/>
                <a:ea typeface="+mj-ea"/>
                <a:cs typeface="B Titr" pitchFamily="2" charset="-78"/>
              </a:rPr>
              <a:t>در خانمهای 20-65 ساله حداقل یکبار ازدواج کرده:                              سالیانه یکبار و در صورت سه پاپ اسمیر طبیعی </a:t>
            </a:r>
            <a:r>
              <a:rPr lang="fa-IR" sz="1200" kern="0" dirty="0" smtClean="0">
                <a:solidFill>
                  <a:schemeClr val="bg2"/>
                </a:solidFill>
                <a:latin typeface="+mj-lt"/>
                <a:ea typeface="+mj-ea"/>
                <a:cs typeface="B Titr" pitchFamily="2" charset="-78"/>
              </a:rPr>
              <a:t>هر سه سال.</a:t>
            </a:r>
            <a:endParaRPr kumimoji="0" lang="fa-IR" sz="1200" b="0" i="0" u="none" strike="noStrike" kern="0" cap="none" spc="0" normalizeH="0" baseline="0" noProof="0" dirty="0">
              <a:ln>
                <a:noFill/>
              </a:ln>
              <a:solidFill>
                <a:schemeClr val="bg2"/>
              </a:solidFill>
              <a:effectLst/>
              <a:uLnTx/>
              <a:uFillTx/>
              <a:latin typeface="+mj-lt"/>
              <a:ea typeface="+mj-ea"/>
              <a:cs typeface="B Titr" pitchFamily="2" charset="-78"/>
            </a:endParaRPr>
          </a:p>
        </p:txBody>
      </p:sp>
      <p:cxnSp>
        <p:nvCxnSpPr>
          <p:cNvPr id="6" name="Straight Arrow Connector 5"/>
          <p:cNvCxnSpPr/>
          <p:nvPr/>
        </p:nvCxnSpPr>
        <p:spPr>
          <a:xfrm rot="10800000">
            <a:off x="3428992" y="1714488"/>
            <a:ext cx="78581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9" name="Title 1"/>
          <p:cNvSpPr txBox="1">
            <a:spLocks/>
          </p:cNvSpPr>
          <p:nvPr/>
        </p:nvSpPr>
        <p:spPr bwMode="auto">
          <a:xfrm>
            <a:off x="1071538" y="2428868"/>
            <a:ext cx="6143668" cy="642942"/>
          </a:xfrm>
          <a:prstGeom prst="rect">
            <a:avLst/>
          </a:prstGeom>
          <a:solidFill>
            <a:srgbClr val="66FFFF"/>
          </a:solidFill>
          <a:ln w="9525">
            <a:solidFill>
              <a:srgbClr val="00FF00"/>
            </a:solid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fa-IR" sz="1200" b="0" i="0" u="none" strike="noStrike" kern="0" cap="none" spc="0" normalizeH="0" baseline="0" noProof="0" dirty="0" smtClean="0">
                <a:ln>
                  <a:noFill/>
                </a:ln>
                <a:solidFill>
                  <a:schemeClr val="bg2"/>
                </a:solidFill>
                <a:effectLst/>
                <a:uLnTx/>
                <a:uFillTx/>
                <a:latin typeface="+mj-lt"/>
                <a:ea typeface="+mj-ea"/>
                <a:cs typeface="B Titr" pitchFamily="2" charset="-78"/>
              </a:rPr>
              <a:t>در زنان بالای 50 سال:                                               با</a:t>
            </a:r>
            <a:r>
              <a:rPr kumimoji="0" lang="fa-IR" sz="1200" b="0" i="0" u="none" strike="noStrike" kern="0" cap="none" spc="0" normalizeH="0" noProof="0" dirty="0" smtClean="0">
                <a:ln>
                  <a:noFill/>
                </a:ln>
                <a:solidFill>
                  <a:schemeClr val="bg2"/>
                </a:solidFill>
                <a:effectLst/>
                <a:uLnTx/>
                <a:uFillTx/>
                <a:latin typeface="+mj-lt"/>
                <a:ea typeface="+mj-ea"/>
                <a:cs typeface="B Titr" pitchFamily="2" charset="-78"/>
              </a:rPr>
              <a:t> فواصل 5ساله</a:t>
            </a:r>
          </a:p>
          <a:p>
            <a:pPr marL="0" marR="0" lvl="0" indent="0" defTabSz="914400" rtl="1" eaLnBrk="0" fontAlgn="base" latinLnBrk="0" hangingPunct="0">
              <a:lnSpc>
                <a:spcPct val="100000"/>
              </a:lnSpc>
              <a:spcBef>
                <a:spcPct val="0"/>
              </a:spcBef>
              <a:spcAft>
                <a:spcPct val="0"/>
              </a:spcAft>
              <a:buClrTx/>
              <a:buSzTx/>
              <a:buFontTx/>
              <a:buNone/>
              <a:tabLst/>
              <a:defRPr/>
            </a:pPr>
            <a:r>
              <a:rPr kumimoji="0" lang="fa-IR" sz="1200" b="0" i="0" u="none" strike="noStrike" kern="0" cap="none" spc="0" normalizeH="0" baseline="0" noProof="0" dirty="0" smtClean="0">
                <a:ln>
                  <a:noFill/>
                </a:ln>
                <a:solidFill>
                  <a:schemeClr val="bg2"/>
                </a:solidFill>
                <a:effectLst/>
                <a:uLnTx/>
                <a:uFillTx/>
                <a:latin typeface="+mj-lt"/>
                <a:ea typeface="+mj-ea"/>
                <a:cs typeface="B Titr" pitchFamily="2" charset="-78"/>
              </a:rPr>
              <a:t> </a:t>
            </a:r>
            <a:endParaRPr kumimoji="0" lang="fa-IR" sz="1200" b="0" i="0" u="none" strike="noStrike" kern="0" cap="none" spc="0" normalizeH="0" baseline="0" noProof="0" dirty="0">
              <a:ln>
                <a:noFill/>
              </a:ln>
              <a:solidFill>
                <a:schemeClr val="bg2"/>
              </a:solidFill>
              <a:effectLst/>
              <a:uLnTx/>
              <a:uFillTx/>
              <a:latin typeface="+mj-lt"/>
              <a:ea typeface="+mj-ea"/>
              <a:cs typeface="B Titr" pitchFamily="2" charset="-78"/>
            </a:endParaRPr>
          </a:p>
        </p:txBody>
      </p:sp>
      <p:cxnSp>
        <p:nvCxnSpPr>
          <p:cNvPr id="11" name="Straight Arrow Connector 10"/>
          <p:cNvCxnSpPr/>
          <p:nvPr/>
        </p:nvCxnSpPr>
        <p:spPr>
          <a:xfrm rot="10800000">
            <a:off x="4714876" y="2643182"/>
            <a:ext cx="107157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2" name="Title 1"/>
          <p:cNvSpPr txBox="1">
            <a:spLocks/>
          </p:cNvSpPr>
          <p:nvPr/>
        </p:nvSpPr>
        <p:spPr bwMode="auto">
          <a:xfrm>
            <a:off x="1162056" y="4214818"/>
            <a:ext cx="6124588" cy="571504"/>
          </a:xfrm>
          <a:prstGeom prst="rect">
            <a:avLst/>
          </a:prstGeom>
          <a:solidFill>
            <a:srgbClr val="66FFFF"/>
          </a:solidFill>
          <a:ln w="9525">
            <a:solidFill>
              <a:srgbClr val="00FF00"/>
            </a:solid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fa-IR" sz="1200" b="0" i="0" u="none" strike="noStrike" kern="0" cap="none" spc="0" normalizeH="0" baseline="0" noProof="0" dirty="0" smtClean="0">
                <a:ln>
                  <a:noFill/>
                </a:ln>
                <a:solidFill>
                  <a:schemeClr val="bg2"/>
                </a:solidFill>
                <a:effectLst/>
                <a:uLnTx/>
                <a:uFillTx/>
                <a:latin typeface="+mj-lt"/>
                <a:ea typeface="+mj-ea"/>
                <a:cs typeface="B Titr" pitchFamily="2" charset="-78"/>
              </a:rPr>
              <a:t>خانمهای حامله:                                                               نیازی</a:t>
            </a:r>
            <a:r>
              <a:rPr kumimoji="0" lang="fa-IR" sz="1200" b="0" i="0" u="none" strike="noStrike" kern="0" cap="none" spc="0" normalizeH="0" noProof="0" dirty="0" smtClean="0">
                <a:ln>
                  <a:noFill/>
                </a:ln>
                <a:solidFill>
                  <a:schemeClr val="bg2"/>
                </a:solidFill>
                <a:effectLst/>
                <a:uLnTx/>
                <a:uFillTx/>
                <a:latin typeface="+mj-lt"/>
                <a:ea typeface="+mj-ea"/>
                <a:cs typeface="B Titr" pitchFamily="2" charset="-78"/>
              </a:rPr>
              <a:t> به انجام تست پاپ اسمیر ندارند و بهتر است 12هفته</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fa-IR" sz="1200" b="0" i="0" u="none" strike="noStrike" kern="0" cap="none" spc="0" normalizeH="0" noProof="0" dirty="0" smtClean="0">
                <a:ln>
                  <a:noFill/>
                </a:ln>
                <a:solidFill>
                  <a:schemeClr val="bg2"/>
                </a:solidFill>
                <a:effectLst/>
                <a:uLnTx/>
                <a:uFillTx/>
                <a:latin typeface="+mj-lt"/>
                <a:ea typeface="+mj-ea"/>
                <a:cs typeface="B Titr" pitchFamily="2" charset="-78"/>
              </a:rPr>
              <a:t> بعد از زایمان تست را انجام دهند</a:t>
            </a:r>
            <a:endParaRPr kumimoji="0" lang="fa-IR" sz="1200" b="0" i="0" u="none" strike="noStrike" kern="0" cap="none" spc="0" normalizeH="0" baseline="0" noProof="0" dirty="0">
              <a:ln>
                <a:noFill/>
              </a:ln>
              <a:solidFill>
                <a:schemeClr val="bg2"/>
              </a:solidFill>
              <a:effectLst/>
              <a:uLnTx/>
              <a:uFillTx/>
              <a:latin typeface="+mj-lt"/>
              <a:ea typeface="+mj-ea"/>
              <a:cs typeface="B Titr" pitchFamily="2" charset="-78"/>
            </a:endParaRPr>
          </a:p>
        </p:txBody>
      </p:sp>
      <p:cxnSp>
        <p:nvCxnSpPr>
          <p:cNvPr id="13" name="Straight Arrow Connector 12"/>
          <p:cNvCxnSpPr/>
          <p:nvPr/>
        </p:nvCxnSpPr>
        <p:spPr>
          <a:xfrm rot="10800000">
            <a:off x="4500562" y="4357694"/>
            <a:ext cx="1643074"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6" name="Title 1"/>
          <p:cNvSpPr txBox="1">
            <a:spLocks/>
          </p:cNvSpPr>
          <p:nvPr/>
        </p:nvSpPr>
        <p:spPr bwMode="auto">
          <a:xfrm>
            <a:off x="1214414" y="5072074"/>
            <a:ext cx="6072230" cy="642942"/>
          </a:xfrm>
          <a:prstGeom prst="rect">
            <a:avLst/>
          </a:prstGeom>
          <a:solidFill>
            <a:srgbClr val="FFC000"/>
          </a:solidFill>
          <a:ln w="9525">
            <a:solidFill>
              <a:srgbClr val="00FF00"/>
            </a:solid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fa-IR" sz="1400" b="0" i="0" u="none" strike="noStrike" kern="0" cap="none" spc="0" normalizeH="0" baseline="0" noProof="0" dirty="0" smtClean="0">
                <a:ln>
                  <a:noFill/>
                </a:ln>
                <a:solidFill>
                  <a:schemeClr val="bg2"/>
                </a:solidFill>
                <a:effectLst/>
                <a:uLnTx/>
                <a:uFillTx/>
                <a:latin typeface="+mj-lt"/>
                <a:ea typeface="+mj-ea"/>
                <a:cs typeface="B Titr" pitchFamily="2" charset="-78"/>
              </a:rPr>
              <a:t>در بیماران مبتلا به</a:t>
            </a:r>
            <a:r>
              <a:rPr kumimoji="0" lang="fa-IR" sz="1400" b="0" i="0" u="none" strike="noStrike" kern="0" cap="none" spc="0" normalizeH="0" noProof="0" dirty="0" smtClean="0">
                <a:ln>
                  <a:noFill/>
                </a:ln>
                <a:solidFill>
                  <a:schemeClr val="bg2"/>
                </a:solidFill>
                <a:effectLst/>
                <a:uLnTx/>
                <a:uFillTx/>
                <a:latin typeface="+mj-lt"/>
                <a:ea typeface="+mj-ea"/>
                <a:cs typeface="B Titr" pitchFamily="2" charset="-78"/>
              </a:rPr>
              <a:t> عفونتهای منتقله از راه تماس جنسی:                                   توصیه می شود پس از درمان عفونت،پاپ اسمیر انجام دهند.</a:t>
            </a:r>
            <a:endParaRPr kumimoji="0" lang="fa-IR" sz="1400" b="0" i="0" u="none" strike="noStrike" kern="0" cap="none" spc="0" normalizeH="0" baseline="0" noProof="0" dirty="0">
              <a:ln>
                <a:noFill/>
              </a:ln>
              <a:solidFill>
                <a:schemeClr val="bg2"/>
              </a:solidFill>
              <a:effectLst/>
              <a:uLnTx/>
              <a:uFillTx/>
              <a:latin typeface="+mj-lt"/>
              <a:ea typeface="+mj-ea"/>
              <a:cs typeface="B Titr" pitchFamily="2" charset="-78"/>
            </a:endParaRPr>
          </a:p>
        </p:txBody>
      </p:sp>
      <p:cxnSp>
        <p:nvCxnSpPr>
          <p:cNvPr id="17" name="Straight Arrow Connector 16"/>
          <p:cNvCxnSpPr/>
          <p:nvPr/>
        </p:nvCxnSpPr>
        <p:spPr>
          <a:xfrm rot="10800000">
            <a:off x="2786050" y="5284800"/>
            <a:ext cx="78581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8" name="Title 1"/>
          <p:cNvSpPr txBox="1">
            <a:spLocks/>
          </p:cNvSpPr>
          <p:nvPr/>
        </p:nvSpPr>
        <p:spPr bwMode="auto">
          <a:xfrm>
            <a:off x="1214414" y="6072206"/>
            <a:ext cx="6072230" cy="571504"/>
          </a:xfrm>
          <a:prstGeom prst="rect">
            <a:avLst/>
          </a:prstGeom>
          <a:solidFill>
            <a:srgbClr val="66FFFF"/>
          </a:solidFill>
          <a:ln w="9525">
            <a:solidFill>
              <a:srgbClr val="00FF00"/>
            </a:solid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fa-IR" sz="1100" b="0" i="0" u="none" strike="noStrike" kern="0" cap="none" spc="0" normalizeH="0" baseline="0" noProof="0" dirty="0" smtClean="0">
                <a:ln>
                  <a:noFill/>
                </a:ln>
                <a:solidFill>
                  <a:schemeClr val="bg2"/>
                </a:solidFill>
                <a:effectLst/>
                <a:uLnTx/>
                <a:uFillTx/>
                <a:latin typeface="+mj-lt"/>
                <a:ea typeface="+mj-ea"/>
                <a:cs typeface="B Titr" pitchFamily="2" charset="-78"/>
              </a:rPr>
              <a:t>در صورتیکه</a:t>
            </a:r>
            <a:r>
              <a:rPr kumimoji="0" lang="fa-IR" sz="1100" b="0" i="0" u="none" strike="noStrike" kern="0" cap="none" spc="0" normalizeH="0" noProof="0" dirty="0" smtClean="0">
                <a:ln>
                  <a:noFill/>
                </a:ln>
                <a:solidFill>
                  <a:schemeClr val="bg2"/>
                </a:solidFill>
                <a:effectLst/>
                <a:uLnTx/>
                <a:uFillTx/>
                <a:latin typeface="+mj-lt"/>
                <a:ea typeface="+mj-ea"/>
                <a:cs typeface="B Titr" pitchFamily="2" charset="-78"/>
              </a:rPr>
              <a:t> خانمی دچار خونریزی یا لکه بینی پس از مقاربت باشد:                                  انجام تست پاپ اسمیر کاملا ضروری است.</a:t>
            </a:r>
            <a:endParaRPr kumimoji="0" lang="fa-IR" sz="1100" b="0" i="0" u="none" strike="noStrike" kern="0" cap="none" spc="0" normalizeH="0" baseline="0" noProof="0" dirty="0">
              <a:ln>
                <a:noFill/>
              </a:ln>
              <a:solidFill>
                <a:schemeClr val="bg2"/>
              </a:solidFill>
              <a:effectLst/>
              <a:uLnTx/>
              <a:uFillTx/>
              <a:latin typeface="+mj-lt"/>
              <a:ea typeface="+mj-ea"/>
              <a:cs typeface="B Titr" pitchFamily="2" charset="-78"/>
            </a:endParaRPr>
          </a:p>
        </p:txBody>
      </p:sp>
      <p:cxnSp>
        <p:nvCxnSpPr>
          <p:cNvPr id="19" name="Straight Arrow Connector 18"/>
          <p:cNvCxnSpPr/>
          <p:nvPr/>
        </p:nvCxnSpPr>
        <p:spPr>
          <a:xfrm rot="10800000">
            <a:off x="3143240" y="6284931"/>
            <a:ext cx="78581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4" name="Title 1"/>
          <p:cNvSpPr txBox="1">
            <a:spLocks/>
          </p:cNvSpPr>
          <p:nvPr/>
        </p:nvSpPr>
        <p:spPr bwMode="auto">
          <a:xfrm>
            <a:off x="1142976" y="3357562"/>
            <a:ext cx="6143668" cy="571504"/>
          </a:xfrm>
          <a:prstGeom prst="rect">
            <a:avLst/>
          </a:prstGeom>
          <a:solidFill>
            <a:srgbClr val="FFC000"/>
          </a:solidFill>
          <a:ln w="9525">
            <a:solidFill>
              <a:srgbClr val="00FF00"/>
            </a:solid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lang="fa-IR" sz="1200" kern="0" baseline="0" dirty="0" smtClean="0">
                <a:solidFill>
                  <a:schemeClr val="bg2"/>
                </a:solidFill>
                <a:latin typeface="+mj-lt"/>
                <a:ea typeface="+mj-ea"/>
                <a:cs typeface="B Titr" pitchFamily="2" charset="-78"/>
              </a:rPr>
              <a:t>خانمهای بالای 65 سال که دو پاپ اسمیر اخیرشان طبیعی بوده است :                                                ضرورتی  برای انجام تست پاپ اسمیر</a:t>
            </a:r>
            <a:r>
              <a:rPr lang="fa-IR" sz="1200" kern="0" dirty="0" smtClean="0">
                <a:solidFill>
                  <a:schemeClr val="bg2"/>
                </a:solidFill>
                <a:latin typeface="+mj-lt"/>
                <a:ea typeface="+mj-ea"/>
                <a:cs typeface="B Titr" pitchFamily="2" charset="-78"/>
              </a:rPr>
              <a:t> ندارند.</a:t>
            </a:r>
            <a:endParaRPr kumimoji="0" lang="fa-IR" sz="1200" b="0" i="0" u="none" strike="noStrike" kern="0" cap="none" spc="0" normalizeH="0" baseline="0" noProof="0" dirty="0" smtClean="0">
              <a:ln>
                <a:noFill/>
              </a:ln>
              <a:solidFill>
                <a:schemeClr val="bg2"/>
              </a:solidFill>
              <a:effectLst/>
              <a:uLnTx/>
              <a:uFillTx/>
              <a:latin typeface="+mj-lt"/>
              <a:ea typeface="+mj-ea"/>
              <a:cs typeface="B Titr" pitchFamily="2" charset="-78"/>
            </a:endParaRPr>
          </a:p>
          <a:p>
            <a:pPr marL="0" marR="0" lvl="0" indent="0" defTabSz="914400" rtl="1" eaLnBrk="0" fontAlgn="base" latinLnBrk="0" hangingPunct="0">
              <a:lnSpc>
                <a:spcPct val="100000"/>
              </a:lnSpc>
              <a:spcBef>
                <a:spcPct val="0"/>
              </a:spcBef>
              <a:spcAft>
                <a:spcPct val="0"/>
              </a:spcAft>
              <a:buClrTx/>
              <a:buSzTx/>
              <a:buFontTx/>
              <a:buNone/>
              <a:tabLst/>
              <a:defRPr/>
            </a:pPr>
            <a:r>
              <a:rPr kumimoji="0" lang="fa-IR" sz="1200" b="0" i="0" u="none" strike="noStrike" kern="0" cap="none" spc="0" normalizeH="0" baseline="0" noProof="0" dirty="0" smtClean="0">
                <a:ln>
                  <a:noFill/>
                </a:ln>
                <a:solidFill>
                  <a:schemeClr val="bg2"/>
                </a:solidFill>
                <a:effectLst/>
                <a:uLnTx/>
                <a:uFillTx/>
                <a:latin typeface="+mj-lt"/>
                <a:ea typeface="+mj-ea"/>
                <a:cs typeface="B Titr" pitchFamily="2" charset="-78"/>
              </a:rPr>
              <a:t> </a:t>
            </a:r>
            <a:endParaRPr kumimoji="0" lang="fa-IR" sz="1200" b="0" i="0" u="none" strike="noStrike" kern="0" cap="none" spc="0" normalizeH="0" baseline="0" noProof="0" dirty="0">
              <a:ln>
                <a:noFill/>
              </a:ln>
              <a:solidFill>
                <a:schemeClr val="bg2"/>
              </a:solidFill>
              <a:effectLst/>
              <a:uLnTx/>
              <a:uFillTx/>
              <a:latin typeface="+mj-lt"/>
              <a:ea typeface="+mj-ea"/>
              <a:cs typeface="B Titr" pitchFamily="2" charset="-78"/>
            </a:endParaRPr>
          </a:p>
        </p:txBody>
      </p:sp>
      <p:cxnSp>
        <p:nvCxnSpPr>
          <p:cNvPr id="15" name="Straight Arrow Connector 14"/>
          <p:cNvCxnSpPr/>
          <p:nvPr/>
        </p:nvCxnSpPr>
        <p:spPr>
          <a:xfrm rot="10800000">
            <a:off x="2428860" y="3500438"/>
            <a:ext cx="78581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heckerboard(across)">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ox(i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heckerboard(across)">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ox(in)">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checkerboard(across)">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ox(in)">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checkerboard(across)">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18">
                                            <p:txEl>
                                              <p:pRg st="0" end="0"/>
                                            </p:txEl>
                                          </p:spTgt>
                                        </p:tgtEl>
                                        <p:attrNameLst>
                                          <p:attrName>style.visibility</p:attrName>
                                        </p:attrNameLst>
                                      </p:cBhvr>
                                      <p:to>
                                        <p:strVal val="visible"/>
                                      </p:to>
                                    </p:set>
                                    <p:animEffect transition="in" filter="box(in)">
                                      <p:cBhvr>
                                        <p:cTn id="6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9" grpId="0" animBg="1"/>
      <p:bldP spid="12" grpId="0" animBg="1"/>
      <p:bldP spid="16"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428612"/>
            <a:ext cx="6215106" cy="1143000"/>
          </a:xfrm>
          <a:solidFill>
            <a:srgbClr val="FFFF00"/>
          </a:solidFill>
          <a:ln w="57150">
            <a:solidFill>
              <a:srgbClr val="FF0000"/>
            </a:solidFill>
          </a:ln>
        </p:spPr>
        <p:txBody>
          <a:bodyPr/>
          <a:lstStyle/>
          <a:p>
            <a:r>
              <a:rPr lang="fa-IR" b="1" dirty="0" smtClean="0">
                <a:ln w="18000">
                  <a:solidFill>
                    <a:schemeClr val="accent2">
                      <a:satMod val="140000"/>
                    </a:schemeClr>
                  </a:solidFill>
                  <a:prstDash val="solid"/>
                  <a:miter lim="800000"/>
                </a:ln>
                <a:solidFill>
                  <a:schemeClr val="bg2"/>
                </a:solidFill>
                <a:effectLst>
                  <a:outerShdw blurRad="25500" dist="23000" dir="7020000" algn="tl">
                    <a:srgbClr val="000000">
                      <a:alpha val="50000"/>
                    </a:srgbClr>
                  </a:outerShdw>
                </a:effectLst>
              </a:rPr>
              <a:t>علائم سرطان دهانه رحم</a:t>
            </a:r>
            <a:endParaRPr lang="en-US" b="1" dirty="0">
              <a:ln w="18000">
                <a:solidFill>
                  <a:schemeClr val="accent2">
                    <a:satMod val="140000"/>
                  </a:schemeClr>
                </a:solidFill>
                <a:prstDash val="solid"/>
                <a:miter lim="800000"/>
              </a:ln>
              <a:solidFill>
                <a:schemeClr val="bg2"/>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685800" y="2028844"/>
            <a:ext cx="7772400" cy="4114800"/>
          </a:xfrm>
          <a:solidFill>
            <a:schemeClr val="accent5">
              <a:lumMod val="20000"/>
              <a:lumOff val="80000"/>
            </a:schemeClr>
          </a:solidFill>
          <a:ln w="38100">
            <a:solidFill>
              <a:srgbClr val="FF99FF"/>
            </a:solidFill>
          </a:ln>
        </p:spPr>
        <p:txBody>
          <a:bodyPr/>
          <a:lstStyle/>
          <a:p>
            <a:r>
              <a:rPr lang="fa-IR" sz="2400" dirty="0" smtClean="0">
                <a:solidFill>
                  <a:schemeClr val="bg2"/>
                </a:solidFill>
                <a:cs typeface="B Titr" pitchFamily="2" charset="-78"/>
              </a:rPr>
              <a:t>خونریزی بین دو قاعدگی</a:t>
            </a:r>
          </a:p>
          <a:p>
            <a:r>
              <a:rPr lang="fa-IR" sz="2400" dirty="0" smtClean="0">
                <a:solidFill>
                  <a:schemeClr val="bg2"/>
                </a:solidFill>
                <a:cs typeface="B Titr" pitchFamily="2" charset="-78"/>
              </a:rPr>
              <a:t>افزایش میزان خونریزی قاعدگی</a:t>
            </a:r>
          </a:p>
          <a:p>
            <a:r>
              <a:rPr lang="fa-IR" sz="2400" dirty="0" smtClean="0">
                <a:solidFill>
                  <a:schemeClr val="bg2"/>
                </a:solidFill>
                <a:cs typeface="B Titr" pitchFamily="2" charset="-78"/>
              </a:rPr>
              <a:t>خونریزی پس از یائسگی</a:t>
            </a:r>
          </a:p>
          <a:p>
            <a:r>
              <a:rPr lang="fa-IR" sz="2400" dirty="0" smtClean="0">
                <a:solidFill>
                  <a:schemeClr val="bg2"/>
                </a:solidFill>
                <a:cs typeface="B Titr" pitchFamily="2" charset="-78"/>
              </a:rPr>
              <a:t>خونریزی پس از تماس جنسی یا معاینه</a:t>
            </a:r>
          </a:p>
          <a:p>
            <a:r>
              <a:rPr lang="fa-IR" sz="2400" dirty="0" smtClean="0">
                <a:solidFill>
                  <a:schemeClr val="bg2"/>
                </a:solidFill>
                <a:cs typeface="B Titr" pitchFamily="2" charset="-78"/>
              </a:rPr>
              <a:t>درد ناحیه لگن غیرمرتبط به قاعدگی</a:t>
            </a:r>
          </a:p>
          <a:p>
            <a:r>
              <a:rPr lang="fa-IR" sz="2400" dirty="0" smtClean="0">
                <a:solidFill>
                  <a:schemeClr val="bg2"/>
                </a:solidFill>
                <a:cs typeface="B Titr" pitchFamily="2" charset="-78"/>
              </a:rPr>
              <a:t>وجود ترشحات زیاد و غیرطبیعی که ممکن است رقیق،غلیظ و همراه با بوی تعفن باشد.</a:t>
            </a:r>
          </a:p>
          <a:p>
            <a:r>
              <a:rPr lang="fa-IR" sz="2400" dirty="0" smtClean="0">
                <a:solidFill>
                  <a:schemeClr val="bg2"/>
                </a:solidFill>
                <a:cs typeface="B Titr" pitchFamily="2" charset="-78"/>
              </a:rPr>
              <a:t>علائم ادراری بدون علت مشخص در سیستم ادراری</a:t>
            </a:r>
          </a:p>
          <a:p>
            <a:r>
              <a:rPr lang="fa-IR" sz="2400" dirty="0" smtClean="0">
                <a:solidFill>
                  <a:schemeClr val="bg2"/>
                </a:solidFill>
                <a:cs typeface="B Titr" pitchFamily="2" charset="-78"/>
              </a:rPr>
              <a:t>کاهش شدید وزن و بی اشتهایی</a:t>
            </a:r>
          </a:p>
          <a:p>
            <a:endParaRPr lang="en-US" sz="2400" dirty="0">
              <a:solidFill>
                <a:schemeClr val="bg2"/>
              </a:solidFill>
              <a:cs typeface="B Titr"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4)">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4)">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4)">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4)">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heel(4)">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wheel(4)">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wheel(4)">
                                      <p:cBhvr>
                                        <p:cTn id="5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09600"/>
            <a:ext cx="7958166" cy="1143000"/>
          </a:xfrm>
          <a:solidFill>
            <a:srgbClr val="FFFF00"/>
          </a:solidFill>
          <a:ln w="57150">
            <a:solidFill>
              <a:srgbClr val="FF0000"/>
            </a:solidFill>
          </a:ln>
        </p:spPr>
        <p:txBody>
          <a:bodyPr/>
          <a:lstStyle/>
          <a:p>
            <a:r>
              <a:rPr lang="fa-IR" sz="3200" b="1" dirty="0" smtClean="0">
                <a:ln w="10541" cmpd="sng">
                  <a:solidFill>
                    <a:schemeClr val="accent1">
                      <a:shade val="88000"/>
                      <a:satMod val="110000"/>
                    </a:schemeClr>
                  </a:solidFill>
                  <a:prstDash val="solid"/>
                </a:ln>
                <a:solidFill>
                  <a:schemeClr val="bg2"/>
                </a:solidFill>
                <a:effectLst/>
                <a:cs typeface="B Titr" pitchFamily="2" charset="-78"/>
              </a:rPr>
              <a:t>افراد در معرض خطر از نظر ابتلاءبه سرطان دهانه رحم</a:t>
            </a:r>
            <a:endParaRPr lang="en-US" sz="3200" b="1" dirty="0">
              <a:ln w="10541" cmpd="sng">
                <a:solidFill>
                  <a:schemeClr val="accent1">
                    <a:shade val="88000"/>
                    <a:satMod val="110000"/>
                  </a:schemeClr>
                </a:solidFill>
                <a:prstDash val="solid"/>
              </a:ln>
              <a:solidFill>
                <a:schemeClr val="bg2"/>
              </a:solidFill>
              <a:effectLst/>
              <a:cs typeface="B Titr" pitchFamily="2" charset="-78"/>
            </a:endParaRPr>
          </a:p>
        </p:txBody>
      </p:sp>
      <p:sp>
        <p:nvSpPr>
          <p:cNvPr id="3" name="Content Placeholder 2"/>
          <p:cNvSpPr>
            <a:spLocks noGrp="1"/>
          </p:cNvSpPr>
          <p:nvPr>
            <p:ph idx="1"/>
          </p:nvPr>
        </p:nvSpPr>
        <p:spPr>
          <a:xfrm>
            <a:off x="685800" y="2314596"/>
            <a:ext cx="7772400" cy="4114800"/>
          </a:xfrm>
          <a:solidFill>
            <a:schemeClr val="accent5">
              <a:lumMod val="20000"/>
              <a:lumOff val="80000"/>
            </a:schemeClr>
          </a:solidFill>
          <a:ln w="57150">
            <a:solidFill>
              <a:srgbClr val="FF99FF"/>
            </a:solidFill>
          </a:ln>
        </p:spPr>
        <p:txBody>
          <a:bodyPr/>
          <a:lstStyle/>
          <a:p>
            <a:r>
              <a:rPr lang="fa-IR" sz="2400" dirty="0" smtClean="0">
                <a:solidFill>
                  <a:schemeClr val="bg2"/>
                </a:solidFill>
                <a:cs typeface="B Titr" pitchFamily="2" charset="-78"/>
              </a:rPr>
              <a:t>زناني كه در سنين پايين ازدواج مي كنند.</a:t>
            </a:r>
          </a:p>
          <a:p>
            <a:r>
              <a:rPr lang="fa-IR" sz="2400" dirty="0" smtClean="0">
                <a:solidFill>
                  <a:schemeClr val="bg2"/>
                </a:solidFill>
                <a:cs typeface="B Titr" pitchFamily="2" charset="-78"/>
              </a:rPr>
              <a:t>زايمانهاي زياد</a:t>
            </a:r>
          </a:p>
          <a:p>
            <a:r>
              <a:rPr lang="fa-IR" sz="2400" dirty="0" smtClean="0">
                <a:solidFill>
                  <a:schemeClr val="bg2"/>
                </a:solidFill>
                <a:cs typeface="B Titr" pitchFamily="2" charset="-78"/>
              </a:rPr>
              <a:t>زناني كه همسرانشان ختنه نشده اند</a:t>
            </a:r>
          </a:p>
          <a:p>
            <a:r>
              <a:rPr lang="fa-IR" sz="2400" dirty="0" smtClean="0">
                <a:solidFill>
                  <a:schemeClr val="bg2"/>
                </a:solidFill>
                <a:cs typeface="B Titr" pitchFamily="2" charset="-78"/>
              </a:rPr>
              <a:t>عفونتهاي مكرر</a:t>
            </a:r>
          </a:p>
          <a:p>
            <a:r>
              <a:rPr lang="fa-IR" sz="2400" dirty="0" smtClean="0">
                <a:solidFill>
                  <a:schemeClr val="bg2"/>
                </a:solidFill>
                <a:cs typeface="B Titr" pitchFamily="2" charset="-78"/>
              </a:rPr>
              <a:t>زناني كه شوهرشان قبلا همسر مبتلا به سرطان دهانه رحم داشته است</a:t>
            </a:r>
          </a:p>
          <a:p>
            <a:r>
              <a:rPr lang="fa-IR" sz="2400" dirty="0" smtClean="0">
                <a:solidFill>
                  <a:schemeClr val="bg2"/>
                </a:solidFill>
                <a:cs typeface="B Titr" pitchFamily="2" charset="-78"/>
              </a:rPr>
              <a:t>زناني كه دخانيات مصرف مي كنند(هرچه تعداد سيگار مصرفي بيشتر باشد خطر ابتلا افزايش مي يابد</a:t>
            </a:r>
          </a:p>
          <a:p>
            <a:r>
              <a:rPr lang="fa-IR" sz="2400" dirty="0" smtClean="0">
                <a:solidFill>
                  <a:schemeClr val="bg2"/>
                </a:solidFill>
                <a:cs typeface="B Titr" pitchFamily="2" charset="-78"/>
              </a:rPr>
              <a:t>زناني كه دچار كمبود ويتامين </a:t>
            </a:r>
            <a:r>
              <a:rPr lang="en-US" sz="2400" dirty="0" smtClean="0">
                <a:solidFill>
                  <a:schemeClr val="bg2"/>
                </a:solidFill>
                <a:cs typeface="B Titr" pitchFamily="2" charset="-78"/>
              </a:rPr>
              <a:t>A</a:t>
            </a:r>
            <a:r>
              <a:rPr lang="fa-IR" sz="2400" dirty="0" smtClean="0">
                <a:solidFill>
                  <a:schemeClr val="bg2"/>
                </a:solidFill>
                <a:cs typeface="B Titr" pitchFamily="2" charset="-78"/>
              </a:rPr>
              <a:t> ،‍‍</a:t>
            </a:r>
            <a:r>
              <a:rPr lang="en-US" sz="2400" dirty="0" smtClean="0">
                <a:solidFill>
                  <a:schemeClr val="bg2"/>
                </a:solidFill>
                <a:cs typeface="B Titr" pitchFamily="2" charset="-78"/>
              </a:rPr>
              <a:t>C</a:t>
            </a:r>
            <a:r>
              <a:rPr lang="fa-IR" sz="2400" dirty="0" smtClean="0">
                <a:solidFill>
                  <a:schemeClr val="bg2"/>
                </a:solidFill>
                <a:cs typeface="B Titr" pitchFamily="2" charset="-78"/>
              </a:rPr>
              <a:t> و اسيد فوليك هستند</a:t>
            </a:r>
            <a:endParaRPr lang="en-US" sz="2400" dirty="0">
              <a:solidFill>
                <a:schemeClr val="bg2"/>
              </a:solidFill>
              <a:cs typeface="B Titr"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609600"/>
            <a:ext cx="6286544" cy="1143000"/>
          </a:xfrm>
          <a:solidFill>
            <a:srgbClr val="FFFF00"/>
          </a:solidFill>
          <a:ln w="57150">
            <a:solidFill>
              <a:srgbClr val="FF3300"/>
            </a:solidFill>
          </a:ln>
        </p:spPr>
        <p:txBody>
          <a:bodyPr/>
          <a:lstStyle/>
          <a:p>
            <a:r>
              <a:rPr lang="fa-IR" sz="3200" dirty="0" smtClean="0">
                <a:solidFill>
                  <a:schemeClr val="bg2"/>
                </a:solidFill>
                <a:cs typeface="B Titr" pitchFamily="2" charset="-78"/>
              </a:rPr>
              <a:t>عوامل موثر در ایجاد سرطان پستان</a:t>
            </a:r>
            <a:endParaRPr lang="en-US" sz="3200" dirty="0">
              <a:solidFill>
                <a:schemeClr val="bg2"/>
              </a:solidFill>
              <a:cs typeface="B Titr" pitchFamily="2" charset="-78"/>
            </a:endParaRPr>
          </a:p>
        </p:txBody>
      </p:sp>
      <p:sp>
        <p:nvSpPr>
          <p:cNvPr id="3" name="Content Placeholder 2"/>
          <p:cNvSpPr>
            <a:spLocks noGrp="1"/>
          </p:cNvSpPr>
          <p:nvPr>
            <p:ph idx="1"/>
          </p:nvPr>
        </p:nvSpPr>
        <p:spPr>
          <a:xfrm>
            <a:off x="685800" y="2100282"/>
            <a:ext cx="7772400" cy="4400552"/>
          </a:xfrm>
          <a:solidFill>
            <a:schemeClr val="accent5">
              <a:lumMod val="20000"/>
              <a:lumOff val="80000"/>
            </a:schemeClr>
          </a:solidFill>
          <a:ln w="57150">
            <a:solidFill>
              <a:srgbClr val="00B0F0"/>
            </a:solidFill>
          </a:ln>
        </p:spPr>
        <p:txBody>
          <a:bodyPr/>
          <a:lstStyle/>
          <a:p>
            <a:pPr>
              <a:buNone/>
            </a:pPr>
            <a:r>
              <a:rPr lang="fa-IR" sz="2000" dirty="0" smtClean="0">
                <a:solidFill>
                  <a:schemeClr val="bg2"/>
                </a:solidFill>
              </a:rPr>
              <a:t>                         </a:t>
            </a:r>
          </a:p>
          <a:p>
            <a:r>
              <a:rPr lang="fa-IR" dirty="0" smtClean="0">
                <a:solidFill>
                  <a:srgbClr val="FF3300"/>
                </a:solidFill>
                <a:cs typeface="B Titr" pitchFamily="2" charset="-78"/>
              </a:rPr>
              <a:t>عوامل غير قابل تغيير:</a:t>
            </a:r>
          </a:p>
          <a:p>
            <a:r>
              <a:rPr lang="fa-IR" sz="2000" b="1" dirty="0" smtClean="0">
                <a:solidFill>
                  <a:schemeClr val="bg2"/>
                </a:solidFill>
                <a:latin typeface="Arial" pitchFamily="34" charset="0"/>
                <a:cs typeface="Arial" pitchFamily="34" charset="0"/>
              </a:rPr>
              <a:t>جنسيت(در زنان 100 برابر بيشتر از مردان است)</a:t>
            </a:r>
          </a:p>
          <a:p>
            <a:r>
              <a:rPr lang="fa-IR" sz="2000" b="1" dirty="0" smtClean="0">
                <a:solidFill>
                  <a:schemeClr val="bg2"/>
                </a:solidFill>
                <a:latin typeface="Arial" pitchFamily="34" charset="0"/>
                <a:cs typeface="Arial" pitchFamily="34" charset="0"/>
              </a:rPr>
              <a:t>افزايش سن(مخصوصا پس از 40 سالگي)</a:t>
            </a:r>
          </a:p>
          <a:p>
            <a:r>
              <a:rPr lang="fa-IR" sz="2000" b="1" dirty="0" smtClean="0">
                <a:solidFill>
                  <a:schemeClr val="bg2"/>
                </a:solidFill>
                <a:latin typeface="Arial" pitchFamily="34" charset="0"/>
                <a:cs typeface="Arial" pitchFamily="34" charset="0"/>
              </a:rPr>
              <a:t>وراثت(10%از سرطانهاي پستان ارثي هستند.)</a:t>
            </a:r>
          </a:p>
          <a:p>
            <a:r>
              <a:rPr lang="fa-IR" sz="2000" b="1" dirty="0" smtClean="0">
                <a:solidFill>
                  <a:schemeClr val="bg2"/>
                </a:solidFill>
                <a:latin typeface="Arial" pitchFamily="34" charset="0"/>
                <a:cs typeface="Arial" pitchFamily="34" charset="0"/>
              </a:rPr>
              <a:t>سابقه خانوادگي سرطان پستان(مادر،خواهر،دختر،عمه،خاله)</a:t>
            </a:r>
          </a:p>
          <a:p>
            <a:r>
              <a:rPr lang="fa-IR" sz="2000" b="1" dirty="0" smtClean="0">
                <a:solidFill>
                  <a:schemeClr val="bg2"/>
                </a:solidFill>
                <a:latin typeface="Arial" pitchFamily="34" charset="0"/>
                <a:cs typeface="Arial" pitchFamily="34" charset="0"/>
              </a:rPr>
              <a:t>نژاد:احتمال ابتلا در زنان سفيد پوست به وضوح بيشتر از زنان سياه پوست است.</a:t>
            </a:r>
          </a:p>
          <a:p>
            <a:r>
              <a:rPr lang="fa-IR" sz="2000" b="1" dirty="0" smtClean="0">
                <a:solidFill>
                  <a:schemeClr val="bg2"/>
                </a:solidFill>
                <a:latin typeface="Arial" pitchFamily="34" charset="0"/>
                <a:cs typeface="Arial" pitchFamily="34" charset="0"/>
              </a:rPr>
              <a:t>پرتو درماني:انجام پرتو درماني در دوران كودكي يا نوجواني خطر ابتلا به سرطان پستان را بطور چشمگيري افزايش مي دهد.</a:t>
            </a:r>
          </a:p>
          <a:p>
            <a:r>
              <a:rPr lang="fa-IR" sz="2000" b="1" dirty="0" smtClean="0">
                <a:solidFill>
                  <a:schemeClr val="bg2"/>
                </a:solidFill>
                <a:latin typeface="Arial" pitchFamily="34" charset="0"/>
                <a:cs typeface="Arial" pitchFamily="34" charset="0"/>
              </a:rPr>
              <a:t>تاريخچه قاعدگي:قاعدگي زودرس و يائسگي ديررس</a:t>
            </a:r>
          </a:p>
          <a:p>
            <a:r>
              <a:rPr lang="fa-IR" sz="2000" b="1" dirty="0" smtClean="0">
                <a:solidFill>
                  <a:schemeClr val="bg2"/>
                </a:solidFill>
                <a:latin typeface="Arial" pitchFamily="34" charset="0"/>
                <a:cs typeface="Arial" pitchFamily="34" charset="0"/>
              </a:rPr>
              <a:t>سابقه ابتلا قبلي يا فاميلي به سرطان پستان</a:t>
            </a:r>
          </a:p>
          <a:p>
            <a:endParaRPr lang="fa-IR" sz="2000" dirty="0" smtClean="0">
              <a:solidFill>
                <a:schemeClr val="bg2"/>
              </a:solidFill>
            </a:endParaRPr>
          </a:p>
          <a:p>
            <a:endParaRPr lang="fa-IR" sz="2000" dirty="0" smtClean="0">
              <a:solidFill>
                <a:schemeClr val="bg2"/>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heckerboard(across)">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heckerboard(across)">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heckerboard(across)">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heckerboard(across)">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heckerboard(across)">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checkerboard(across)">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checkerboard(across)">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checkerboard(across)">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checkerboard(across)">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checkerboard(across)">
                                      <p:cBhvr>
                                        <p:cTn id="6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xtLst>
            <a:ext uri="{91240B29-F687-4F45-9708-019B960494DF}">
              <a14:hiddenLine xmlns:a14="http://schemas.microsoft.com/office/drawing/2010/main" w="9525">
                <a:solidFill>
                  <a:srgbClr val="000000"/>
                </a:solidFill>
                <a:miter lim="800000"/>
                <a:headEnd/>
                <a:tailEnd/>
              </a14:hiddenLine>
            </a:ext>
          </a:extLst>
        </p:spPr>
        <p:style>
          <a:lnRef idx="1">
            <a:schemeClr val="accent1"/>
          </a:lnRef>
          <a:fillRef idx="3">
            <a:schemeClr val="accent1"/>
          </a:fillRef>
          <a:effectRef idx="2">
            <a:schemeClr val="accent1"/>
          </a:effectRef>
          <a:fontRef idx="minor">
            <a:schemeClr val="lt1"/>
          </a:fontRef>
        </p:style>
        <p:txBody>
          <a:bodyPr rtlCol="0">
            <a:normAutofit/>
          </a:bodyPr>
          <a:lstStyle/>
          <a:p>
            <a:pPr fontAlgn="auto">
              <a:spcAft>
                <a:spcPts val="0"/>
              </a:spcAft>
              <a:defRPr/>
            </a:pPr>
            <a:r>
              <a:rPr lang="fa-IR" dirty="0" smtClean="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cs typeface="B Lotus" pitchFamily="2" charset="-78"/>
              </a:rPr>
              <a:t>اپیدمیولوژی</a:t>
            </a:r>
            <a:endParaRPr lang="en-US" dirty="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cs typeface="B Lotus" pitchFamily="2" charset="-78"/>
            </a:endParaRPr>
          </a:p>
        </p:txBody>
      </p:sp>
      <p:sp>
        <p:nvSpPr>
          <p:cNvPr id="3" name="Content Placeholder 2"/>
          <p:cNvSpPr>
            <a:spLocks noGrp="1"/>
          </p:cNvSpPr>
          <p:nvPr>
            <p:ph idx="1"/>
          </p:nvPr>
        </p:nvSpPr>
        <p:spPr>
          <a:xfrm>
            <a:off x="381000" y="1752600"/>
            <a:ext cx="8229600" cy="4525963"/>
          </a:xfrm>
        </p:spPr>
        <p:txBody>
          <a:bodyPr/>
          <a:lstStyle/>
          <a:p>
            <a:pPr algn="just" rtl="1">
              <a:buClr>
                <a:srgbClr val="00B0F0"/>
              </a:buClr>
            </a:pPr>
            <a:endParaRPr lang="fa-IR" sz="2800" dirty="0" smtClean="0">
              <a:cs typeface="B Zar" pitchFamily="2" charset="-78"/>
            </a:endParaRPr>
          </a:p>
          <a:p>
            <a:pPr algn="just" rtl="1">
              <a:buClr>
                <a:srgbClr val="00B0F0"/>
              </a:buClr>
            </a:pPr>
            <a:r>
              <a:rPr lang="fa-IR" sz="3200" dirty="0" smtClean="0">
                <a:cs typeface="B Zar" pitchFamily="2" charset="-78"/>
              </a:rPr>
              <a:t>شایع ترین سرطان در بین زنان ایرانی </a:t>
            </a:r>
          </a:p>
          <a:p>
            <a:pPr algn="just" rtl="1">
              <a:buClr>
                <a:srgbClr val="00B0F0"/>
              </a:buClr>
            </a:pPr>
            <a:r>
              <a:rPr lang="fa-IR" sz="3200" dirty="0" smtClean="0">
                <a:cs typeface="B Zar" pitchFamily="2" charset="-78"/>
              </a:rPr>
              <a:t>اولین علت مرگ ناشی از سرطان در زنان میانسال</a:t>
            </a:r>
          </a:p>
          <a:p>
            <a:pPr algn="just" rtl="1">
              <a:buClr>
                <a:srgbClr val="00B0F0"/>
              </a:buClr>
            </a:pPr>
            <a:r>
              <a:rPr lang="fa-IR" sz="3200" dirty="0" smtClean="0">
                <a:cs typeface="B Zar" pitchFamily="2" charset="-78"/>
              </a:rPr>
              <a:t>30% کل سرطانهای خانم ها </a:t>
            </a:r>
          </a:p>
          <a:p>
            <a:pPr algn="just" rtl="1">
              <a:buClr>
                <a:srgbClr val="00B0F0"/>
              </a:buClr>
            </a:pPr>
            <a:r>
              <a:rPr lang="fa-IR" sz="3200" dirty="0" smtClean="0">
                <a:cs typeface="B Zar" pitchFamily="2" charset="-78"/>
              </a:rPr>
              <a:t>از هر 15 زن یک نفر مبتلا</a:t>
            </a:r>
          </a:p>
          <a:p>
            <a:pPr algn="just" rtl="1">
              <a:buClr>
                <a:srgbClr val="00B0F0"/>
              </a:buClr>
            </a:pPr>
            <a:r>
              <a:rPr lang="fa-IR" sz="3200" dirty="0" smtClean="0">
                <a:cs typeface="B Zar" pitchFamily="2" charset="-78"/>
              </a:rPr>
              <a:t>8500 مورد جدید سالیانه در کشور </a:t>
            </a:r>
          </a:p>
          <a:p>
            <a:pPr algn="just" rtl="1">
              <a:buClr>
                <a:srgbClr val="00B0F0"/>
              </a:buClr>
            </a:pPr>
            <a:r>
              <a:rPr lang="fa-IR" sz="3200" dirty="0" smtClean="0">
                <a:cs typeface="B Zar" pitchFamily="2" charset="-78"/>
              </a:rPr>
              <a:t>650 مورد جدید در استان</a:t>
            </a:r>
          </a:p>
        </p:txBody>
      </p:sp>
    </p:spTree>
    <p:extLst>
      <p:ext uri="{BB962C8B-B14F-4D97-AF65-F5344CB8AC3E}">
        <p14:creationId xmlns:p14="http://schemas.microsoft.com/office/powerpoint/2010/main" val="347424683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ormAutofit/>
          </a:bodyPr>
          <a:lstStyle/>
          <a:p>
            <a:pPr fontAlgn="auto">
              <a:spcAft>
                <a:spcPts val="0"/>
              </a:spcAft>
              <a:defRPr/>
            </a:pPr>
            <a:r>
              <a:rPr lang="fa-IR" dirty="0" smtClean="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rPr>
              <a:t>پیشگیری از سرطان پستان </a:t>
            </a:r>
            <a:endParaRPr lang="en-US" dirty="0">
              <a:ln w="18415" cmpd="sng">
                <a:solidFill>
                  <a:srgbClr val="FFFFFF"/>
                </a:solidFill>
                <a:prstDash val="solid"/>
              </a:ln>
              <a:solidFill>
                <a:schemeClr val="accent1">
                  <a:lumMod val="40000"/>
                  <a:lumOff val="60000"/>
                </a:schemeClr>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rtlCol="0">
            <a:normAutofit lnSpcReduction="10000"/>
          </a:bodyPr>
          <a:lstStyle/>
          <a:p>
            <a:pPr algn="ctr" rtl="1" fontAlgn="auto">
              <a:spcAft>
                <a:spcPts val="0"/>
              </a:spcAft>
              <a:buFont typeface="Arial" pitchFamily="34" charset="0"/>
              <a:buNone/>
              <a:defRPr/>
            </a:pPr>
            <a:r>
              <a:rPr lang="fa-IR" sz="3600" dirty="0" smtClean="0">
                <a:solidFill>
                  <a:srgbClr val="00B050"/>
                </a:solidFill>
                <a:cs typeface="B Zar" pitchFamily="2" charset="-78"/>
              </a:rPr>
              <a:t>سطح اول: بهبود شیوه زندگی</a:t>
            </a:r>
          </a:p>
          <a:p>
            <a:pPr marL="0" algn="just" rtl="1" fontAlgn="auto">
              <a:spcAft>
                <a:spcPts val="0"/>
              </a:spcAft>
              <a:buFont typeface="Arial" pitchFamily="34" charset="0"/>
              <a:buNone/>
              <a:defRPr/>
            </a:pPr>
            <a:r>
              <a:rPr lang="fa-IR" sz="2800" dirty="0" smtClean="0">
                <a:cs typeface="B Zar" pitchFamily="2" charset="-78"/>
              </a:rPr>
              <a:t>کنترل وزن، تشویق برای بارداری در سنین کمتر، ترویج تغذیه با شیر مادر، ورزش، فعالیت فیزیکی، مصرف میوه ها و سبزیجات تازه، اجتناب از مصرف الکل و دخانیات.</a:t>
            </a:r>
          </a:p>
          <a:p>
            <a:pPr algn="ctr" rtl="1" fontAlgn="auto">
              <a:spcAft>
                <a:spcPts val="0"/>
              </a:spcAft>
              <a:buFont typeface="Arial" pitchFamily="34" charset="0"/>
              <a:buNone/>
              <a:defRPr/>
            </a:pPr>
            <a:r>
              <a:rPr lang="fa-IR" sz="3600" dirty="0" smtClean="0">
                <a:solidFill>
                  <a:srgbClr val="00B050"/>
                </a:solidFill>
                <a:cs typeface="B Zar" pitchFamily="2" charset="-78"/>
              </a:rPr>
              <a:t>سطح دوم : تشخیص به موقع و اولیه سرطان</a:t>
            </a:r>
          </a:p>
          <a:p>
            <a:pPr marL="0" algn="just" rtl="1" fontAlgn="auto">
              <a:spcAft>
                <a:spcPts val="0"/>
              </a:spcAft>
              <a:buFont typeface="Arial" pitchFamily="34" charset="0"/>
              <a:buNone/>
              <a:defRPr/>
            </a:pPr>
            <a:r>
              <a:rPr lang="fa-IR" sz="2800" dirty="0" smtClean="0">
                <a:cs typeface="B Zar" pitchFamily="2" charset="-78"/>
              </a:rPr>
              <a:t>اجرای روش های غربالگری طول عمر جمعیت هدف را افزایش می دهد و منجر به بهبود کیفیت زندگی، شانس درمان بالا و کاهش مرگ و میر و کاهش هزینه های درمان می شود.</a:t>
            </a:r>
          </a:p>
          <a:p>
            <a:pPr marL="0" algn="just" rtl="1" fontAlgn="auto">
              <a:spcAft>
                <a:spcPts val="0"/>
              </a:spcAft>
              <a:buFont typeface="Arial" pitchFamily="34" charset="0"/>
              <a:buNone/>
              <a:defRPr/>
            </a:pPr>
            <a:r>
              <a:rPr lang="fa-IR" sz="2800" dirty="0" smtClean="0">
                <a:cs typeface="B Zar" pitchFamily="2" charset="-78"/>
              </a:rPr>
              <a:t>سرمایه گذاری در پروژه های پیشگیری هزینه-اثربخشی اثبات شده دارد و از طریق ادغام برنامه غربالگری در نظام سلامت تحقق می یابد. </a:t>
            </a:r>
          </a:p>
          <a:p>
            <a:pPr algn="r" fontAlgn="auto">
              <a:spcAft>
                <a:spcPts val="0"/>
              </a:spcAft>
              <a:buFont typeface="Arial" pitchFamily="34" charset="0"/>
              <a:buNone/>
              <a:defRPr/>
            </a:pPr>
            <a:endParaRPr lang="en-US" sz="2800" dirty="0" smtClean="0">
              <a:cs typeface="B Zar" pitchFamily="2" charset="-78"/>
            </a:endParaRPr>
          </a:p>
          <a:p>
            <a:pPr marL="0" algn="just" rtl="1" fontAlgn="auto">
              <a:spcAft>
                <a:spcPts val="0"/>
              </a:spcAft>
              <a:buFont typeface="Arial" pitchFamily="34" charset="0"/>
              <a:buNone/>
              <a:defRPr/>
            </a:pPr>
            <a:endParaRPr lang="en-US" sz="2800" dirty="0">
              <a:cs typeface="B Zar" pitchFamily="2" charset="-78"/>
            </a:endParaRPr>
          </a:p>
        </p:txBody>
      </p:sp>
    </p:spTree>
    <p:extLst>
      <p:ext uri="{BB962C8B-B14F-4D97-AF65-F5344CB8AC3E}">
        <p14:creationId xmlns:p14="http://schemas.microsoft.com/office/powerpoint/2010/main" val="201203677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4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2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4.xml><?xml version="1.0" encoding="utf-8"?>
<a:theme xmlns:a="http://schemas.openxmlformats.org/drawingml/2006/main" name="5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5.xml><?xml version="1.0" encoding="utf-8"?>
<a:theme xmlns:a="http://schemas.openxmlformats.org/drawingml/2006/main" name="6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1129</TotalTime>
  <Words>1507</Words>
  <Application>Microsoft Office PowerPoint</Application>
  <PresentationFormat>On-screen Show (4:3)</PresentationFormat>
  <Paragraphs>146</Paragraphs>
  <Slides>26</Slides>
  <Notes>0</Notes>
  <HiddenSlides>0</HiddenSlides>
  <MMClips>0</MMClips>
  <ScaleCrop>false</ScaleCrop>
  <HeadingPairs>
    <vt:vector size="4" baseType="variant">
      <vt:variant>
        <vt:lpstr>Theme</vt:lpstr>
      </vt:variant>
      <vt:variant>
        <vt:i4>5</vt:i4>
      </vt:variant>
      <vt:variant>
        <vt:lpstr>Slide Titles</vt:lpstr>
      </vt:variant>
      <vt:variant>
        <vt:i4>26</vt:i4>
      </vt:variant>
    </vt:vector>
  </HeadingPairs>
  <TitlesOfParts>
    <vt:vector size="31" baseType="lpstr">
      <vt:lpstr>Apex</vt:lpstr>
      <vt:lpstr>4_Apex</vt:lpstr>
      <vt:lpstr>2_Apex</vt:lpstr>
      <vt:lpstr>5_Apex</vt:lpstr>
      <vt:lpstr>6_Apex</vt:lpstr>
      <vt:lpstr>«سرطان های شایع زنان»</vt:lpstr>
      <vt:lpstr>سرطان دهانه رحم</vt:lpstr>
      <vt:lpstr>آزمایش پاپ اسمیر برای تشخیص زود هنگام سرطان دهانه رحم برای چه کسانی باید انجام شود؟</vt:lpstr>
      <vt:lpstr>فواصل زمانی برای انجام پاپ اسمیر در گروه های مختلف بدین شرح می باشد:</vt:lpstr>
      <vt:lpstr>علائم سرطان دهانه رحم</vt:lpstr>
      <vt:lpstr>افراد در معرض خطر از نظر ابتلاءبه سرطان دهانه رحم</vt:lpstr>
      <vt:lpstr>عوامل موثر در ایجاد سرطان پستان</vt:lpstr>
      <vt:lpstr>اپیدمیولوژی</vt:lpstr>
      <vt:lpstr>پیشگیری از سرطان پستان </vt:lpstr>
      <vt:lpstr>غربالگری سرطان پستان</vt:lpstr>
      <vt:lpstr>عوامل قابل تغيير</vt:lpstr>
      <vt:lpstr>شناسایی توده های پستانی</vt:lpstr>
      <vt:lpstr>علائم هشدار دهنده</vt:lpstr>
      <vt:lpstr>روشهاي انجام معاينه پستان توسط خود فرد</vt:lpstr>
      <vt:lpstr>از طريق مشاهده:</vt:lpstr>
      <vt:lpstr>عكسبرداري از پستان(ماموگرافي)</vt:lpstr>
      <vt:lpstr>سونوگرافي پستان</vt:lpstr>
      <vt:lpstr>نمونه برداري</vt:lpstr>
      <vt:lpstr>شیوه های درمان سرطان پستان</vt:lpstr>
      <vt:lpstr>جراحی :</vt:lpstr>
      <vt:lpstr>پرتو درمانی :</vt:lpstr>
      <vt:lpstr>شیمی درمانی :</vt:lpstr>
      <vt:lpstr>هورمون درمانی :</vt:lpstr>
      <vt:lpstr>راه های مقابله با سرطان</vt:lpstr>
      <vt:lpstr>شيوه زندگي سالم چيست؟ </vt:lpstr>
      <vt:lpstr>کانون حامیان بیماران سرطانی و صعب العلاج مهر گلستان   آبان 97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tajfar</cp:lastModifiedBy>
  <cp:revision>298</cp:revision>
  <dcterms:created xsi:type="dcterms:W3CDTF">2009-05-18T07:11:23Z</dcterms:created>
  <dcterms:modified xsi:type="dcterms:W3CDTF">2018-10-31T04:31:04Z</dcterms:modified>
</cp:coreProperties>
</file>